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45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277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294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288" r:id="rId40"/>
    <p:sldId id="410" r:id="rId41"/>
    <p:sldId id="411" r:id="rId42"/>
    <p:sldId id="412" r:id="rId43"/>
    <p:sldId id="329" r:id="rId4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48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customXml" Target="../customXml/item3.xml"/><Relationship Id="rId51" Type="http://schemas.openxmlformats.org/officeDocument/2006/relationships/customXml" Target="../customXml/item2.xml"/><Relationship Id="rId50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Dawit Getinet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6, 2024 G.C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0240" y="414273"/>
            <a:ext cx="3881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D</a:t>
            </a:r>
            <a:r>
              <a:rPr spc="-75" dirty="0"/>
              <a:t>a</a:t>
            </a:r>
            <a:r>
              <a:rPr spc="-135" dirty="0"/>
              <a:t>t</a:t>
            </a:r>
            <a:r>
              <a:rPr spc="-185" dirty="0"/>
              <a:t>a</a:t>
            </a:r>
            <a:r>
              <a:rPr spc="-220" dirty="0"/>
              <a:t> </a:t>
            </a:r>
            <a:r>
              <a:rPr spc="-120" dirty="0"/>
              <a:t>W</a:t>
            </a:r>
            <a:r>
              <a:rPr spc="-215" dirty="0"/>
              <a:t>r</a:t>
            </a:r>
            <a:r>
              <a:rPr spc="-25" dirty="0"/>
              <a:t>angling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5051907"/>
            <a:ext cx="2659380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63245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Landing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ys 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successful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99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6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ue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Oc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: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is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utc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 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speci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ic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egi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370840">
              <a:lnSpc>
                <a:spcPct val="100000"/>
              </a:lnSpc>
              <a:spcBef>
                <a:spcPts val="59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285875"/>
            <a:ext cx="9444355" cy="22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7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	</a:t>
            </a:r>
            <a:r>
              <a:rPr lang="en-US" sz="1400" b="1" dirty="0">
                <a:latin typeface="Tahoma" panose="020B0604030504040204"/>
                <a:cs typeface="Tahoma" panose="020B0604030504040204"/>
              </a:rPr>
              <a:t>                                                              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anding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14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come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.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1701165"/>
            <a:ext cx="2806065" cy="304863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84785" marR="24130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erf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rm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6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eter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ine 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ta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Calculate: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645795" algn="l"/>
              </a:tabLst>
            </a:pPr>
            <a:r>
              <a:rPr lang="en-US" sz="1200" spc="25" dirty="0">
                <a:latin typeface="Tahoma" panose="020B0604030504040204"/>
                <a:cs typeface="Tahoma" panose="020B0604030504040204"/>
              </a:rPr>
              <a:t>number 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unc</a:t>
            </a:r>
            <a:r>
              <a:rPr sz="1200" spc="20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or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ch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200" dirty="0">
                <a:latin typeface="Tahoma" panose="020B0604030504040204"/>
                <a:cs typeface="Tahoma" panose="020B0604030504040204"/>
              </a:rPr>
              <a:t>it</a:t>
            </a:r>
            <a:r>
              <a:rPr sz="1200" spc="50" dirty="0">
                <a:latin typeface="Tahoma" panose="020B0604030504040204"/>
                <a:cs typeface="Tahoma" panose="020B0604030504040204"/>
              </a:rPr>
              <a:t>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lang="en-US" sz="1200" spc="25" dirty="0">
                <a:latin typeface="Tahoma" panose="020B0604030504040204"/>
                <a:cs typeface="Tahoma" panose="020B0604030504040204"/>
                <a:sym typeface="+mn-ea"/>
              </a:rPr>
              <a:t>number 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60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6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30" dirty="0">
                <a:latin typeface="Tahoma" panose="020B0604030504040204"/>
                <a:cs typeface="Tahoma" panose="020B0604030504040204"/>
              </a:rPr>
              <a:t>occur</a:t>
            </a:r>
            <a:r>
              <a:rPr sz="120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50" dirty="0">
                <a:latin typeface="Tahoma" panose="020B0604030504040204"/>
                <a:cs typeface="Tahoma" panose="020B0604030504040204"/>
              </a:rPr>
              <a:t>ce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orbit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lang="en-US" sz="1200" spc="25" dirty="0">
                <a:latin typeface="Tahoma" panose="020B0604030504040204"/>
                <a:cs typeface="Tahoma" panose="020B0604030504040204"/>
                <a:sym typeface="+mn-ea"/>
              </a:rPr>
              <a:t>number </a:t>
            </a:r>
            <a:r>
              <a:rPr sz="12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60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7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cc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20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30" dirty="0">
                <a:latin typeface="Tahoma" panose="020B0604030504040204"/>
                <a:cs typeface="Tahoma" panose="020B0604030504040204"/>
              </a:rPr>
              <a:t>nc</a:t>
            </a:r>
            <a:r>
              <a:rPr sz="1200" spc="55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1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45" dirty="0">
                <a:latin typeface="Tahoma" panose="020B0604030504040204"/>
                <a:cs typeface="Tahoma" panose="020B0604030504040204"/>
              </a:rPr>
              <a:t>ion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645160">
              <a:lnSpc>
                <a:spcPct val="100000"/>
              </a:lnSpc>
              <a:spcBef>
                <a:spcPts val="5"/>
              </a:spcBef>
            </a:pPr>
            <a:r>
              <a:rPr sz="1200" spc="45" dirty="0">
                <a:latin typeface="Tahoma" panose="020B0604030504040204"/>
                <a:cs typeface="Tahoma" panose="020B0604030504040204"/>
              </a:rPr>
              <a:t>outcome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8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er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orbit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e]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binar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ut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um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(d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epende</a:t>
            </a:r>
            <a:r>
              <a:rPr sz="1400" dirty="0">
                <a:latin typeface="Tahoma" panose="020B0604030504040204"/>
                <a:cs typeface="Tahoma" panose="020B0604030504040204"/>
              </a:rPr>
              <a:t>n</a:t>
            </a:r>
            <a:r>
              <a:rPr sz="140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4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v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e)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endParaRPr sz="1400" b="1" spc="-15" dirty="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po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csv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5673" y="1630654"/>
            <a:ext cx="2832735" cy="488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266065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8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alse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Oc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an: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ep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esented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unsu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 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speci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ic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egi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222885" indent="-172720" algn="just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6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rue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S: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an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 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403225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8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alse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S: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ep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esented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unsu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 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165100" indent="-172720">
              <a:lnSpc>
                <a:spcPct val="110000"/>
              </a:lnSpc>
              <a:spcBef>
                <a:spcPts val="100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6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rue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S: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an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utc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suc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essful 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sh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114" dirty="0">
                <a:latin typeface="Tahoma" panose="020B0604030504040204"/>
                <a:cs typeface="Tahoma" panose="020B0604030504040204"/>
              </a:rPr>
              <a:t>p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164465" indent="-172720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8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alse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S: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ep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esented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unsu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ne 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ship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114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come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conve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into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dirty="0">
                <a:latin typeface="Tahoma" panose="020B0604030504040204"/>
                <a:cs typeface="Tahoma" panose="020B0604030504040204"/>
              </a:rPr>
              <a:t>r 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suc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essful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ndin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0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o</a:t>
            </a:r>
            <a:r>
              <a:rPr sz="14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n 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unsu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915" y="4510150"/>
            <a:ext cx="1573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anding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14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come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43875"/>
            <a:ext cx="12192635" cy="5514340"/>
          </a:xfrm>
          <a:custGeom>
            <a:avLst/>
            <a:gdLst/>
            <a:ahLst/>
            <a:cxnLst/>
            <a:rect l="l" t="t" r="r" b="b"/>
            <a:pathLst>
              <a:path w="12192635" h="5514340">
                <a:moveTo>
                  <a:pt x="12192114" y="0"/>
                </a:moveTo>
                <a:lnTo>
                  <a:pt x="0" y="0"/>
                </a:lnTo>
                <a:lnTo>
                  <a:pt x="0" y="5513768"/>
                </a:lnTo>
                <a:lnTo>
                  <a:pt x="12192114" y="5513768"/>
                </a:lnTo>
                <a:lnTo>
                  <a:pt x="12192114" y="0"/>
                </a:lnTo>
                <a:close/>
              </a:path>
            </a:pathLst>
          </a:custGeom>
          <a:solidFill>
            <a:srgbClr val="4352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157" y="503189"/>
            <a:ext cx="5516245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00"/>
              </a:lnSpc>
            </a:pPr>
            <a:r>
              <a:rPr sz="4000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EDA</a:t>
            </a:r>
            <a:r>
              <a:rPr sz="4000" spc="-125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4000" spc="-125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4000" spc="-125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spc="-25" dirty="0">
                <a:solidFill>
                  <a:srgbClr val="005291"/>
                </a:solidFill>
                <a:latin typeface="Calibri" panose="020F0502020204030204"/>
                <a:cs typeface="Calibri" panose="020F0502020204030204"/>
              </a:rPr>
              <a:t>visualization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1499" y="3760825"/>
            <a:ext cx="5763260" cy="156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Line</a:t>
            </a:r>
            <a:r>
              <a:rPr sz="24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Graph</a:t>
            </a:r>
            <a:r>
              <a:rPr sz="24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being</a:t>
            </a:r>
            <a:r>
              <a:rPr sz="24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drawn:</a:t>
            </a:r>
            <a:endParaRPr sz="2400">
              <a:latin typeface="Segoe UI Light" panose="020B0502040204020203"/>
              <a:cs typeface="Segoe UI Light" panose="020B0502040204020203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Success</a:t>
            </a:r>
            <a:r>
              <a:rPr sz="1800" spc="-9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Rate</a:t>
            </a:r>
            <a:r>
              <a:rPr sz="1800" spc="-8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9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Year</a:t>
            </a:r>
            <a:endParaRPr sz="1800">
              <a:latin typeface="Segoe UI Light" panose="020B0502040204020203"/>
              <a:cs typeface="Segoe UI Light" panose="020B0502040204020203"/>
            </a:endParaRPr>
          </a:p>
          <a:p>
            <a:pPr marL="12700" marR="5080">
              <a:lnSpc>
                <a:spcPct val="100000"/>
              </a:lnSpc>
              <a:spcBef>
                <a:spcPts val="1850"/>
              </a:spcBef>
            </a:pP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Line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graphs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are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useful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that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they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show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variables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trends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very</a:t>
            </a:r>
            <a:r>
              <a:rPr sz="12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clearly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and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can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help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make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predictions</a:t>
            </a:r>
            <a:r>
              <a:rPr sz="12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about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results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</a:t>
            </a:r>
            <a:r>
              <a:rPr sz="12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not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yet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recorded</a:t>
            </a:r>
            <a:endParaRPr sz="12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99" y="1631429"/>
            <a:ext cx="5763895" cy="179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Bar</a:t>
            </a:r>
            <a:r>
              <a:rPr sz="24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Graph</a:t>
            </a:r>
            <a:r>
              <a:rPr sz="24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being</a:t>
            </a:r>
            <a:r>
              <a:rPr sz="24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drawn:</a:t>
            </a:r>
            <a:endParaRPr sz="2400">
              <a:latin typeface="Segoe UI Light" panose="020B0502040204020203"/>
              <a:cs typeface="Segoe UI Light" panose="020B0502040204020203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Mean</a:t>
            </a:r>
            <a:r>
              <a:rPr sz="1800" spc="-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7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Orbit</a:t>
            </a:r>
            <a:endParaRPr sz="1800">
              <a:latin typeface="Segoe UI Light" panose="020B0502040204020203"/>
              <a:cs typeface="Segoe UI Light" panose="020B0502040204020203"/>
            </a:endParaRPr>
          </a:p>
          <a:p>
            <a:pPr marL="12700" marR="5080">
              <a:lnSpc>
                <a:spcPct val="100000"/>
              </a:lnSpc>
              <a:spcBef>
                <a:spcPts val="1425"/>
              </a:spcBef>
            </a:pP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bar</a:t>
            </a:r>
            <a:r>
              <a:rPr sz="12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diagram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makes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it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easy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to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compare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sets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</a:t>
            </a:r>
            <a:r>
              <a:rPr sz="1200" spc="-6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between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different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groups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at</a:t>
            </a:r>
            <a:r>
              <a:rPr sz="1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</a:t>
            </a:r>
            <a:r>
              <a:rPr sz="12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glance.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graph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represents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categories</a:t>
            </a:r>
            <a:r>
              <a:rPr sz="12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on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one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axis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and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discrete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value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in</a:t>
            </a:r>
            <a:r>
              <a:rPr sz="12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other.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is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to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show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relationship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between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two</a:t>
            </a:r>
            <a:r>
              <a:rPr sz="12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axes.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Bar</a:t>
            </a:r>
            <a:r>
              <a:rPr sz="12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charts</a:t>
            </a:r>
            <a:r>
              <a:rPr sz="12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can</a:t>
            </a:r>
            <a:r>
              <a:rPr sz="12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also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show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big</a:t>
            </a:r>
            <a:r>
              <a:rPr sz="12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changes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 </a:t>
            </a:r>
            <a:r>
              <a:rPr sz="1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over</a:t>
            </a:r>
            <a:r>
              <a:rPr sz="1200" spc="-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time.</a:t>
            </a:r>
            <a:endParaRPr sz="12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375" y="1651584"/>
            <a:ext cx="3639185" cy="426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Scatter</a:t>
            </a:r>
            <a:r>
              <a:rPr sz="2400" spc="-5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Graphs</a:t>
            </a:r>
            <a:r>
              <a:rPr sz="2400" spc="-4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being</a:t>
            </a:r>
            <a:r>
              <a:rPr sz="24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drawn:</a:t>
            </a:r>
            <a:endParaRPr sz="2400">
              <a:latin typeface="Segoe UI Light" panose="020B0502040204020203"/>
              <a:cs typeface="Segoe UI Light" panose="020B0502040204020203"/>
            </a:endParaRPr>
          </a:p>
          <a:p>
            <a:pPr marL="12700" marR="563880">
              <a:lnSpc>
                <a:spcPct val="180000"/>
              </a:lnSpc>
              <a:spcBef>
                <a:spcPts val="15"/>
              </a:spcBef>
            </a:pP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Flight</a:t>
            </a:r>
            <a:r>
              <a:rPr sz="1800" spc="-7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Number</a:t>
            </a:r>
            <a:r>
              <a:rPr sz="1800" spc="-7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9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Payload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Mass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Flight</a:t>
            </a:r>
            <a:r>
              <a:rPr sz="1800" spc="-8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Number</a:t>
            </a:r>
            <a:r>
              <a:rPr sz="1800" spc="-7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9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Launch</a:t>
            </a:r>
            <a:r>
              <a:rPr sz="1800" spc="-7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Site Payload</a:t>
            </a:r>
            <a:r>
              <a:rPr sz="1800" spc="-7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7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Launch</a:t>
            </a:r>
            <a:r>
              <a:rPr sz="1800" spc="-7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Site</a:t>
            </a:r>
            <a:endParaRPr sz="1800">
              <a:latin typeface="Segoe UI Light" panose="020B0502040204020203"/>
              <a:cs typeface="Segoe UI Light" panose="020B0502040204020203"/>
            </a:endParaRPr>
          </a:p>
          <a:p>
            <a:pPr marL="12700" marR="1347470">
              <a:lnSpc>
                <a:spcPct val="180000"/>
              </a:lnSpc>
            </a:pP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Orbit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10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Flight</a:t>
            </a:r>
            <a:r>
              <a:rPr sz="1800" spc="-9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Number </a:t>
            </a:r>
            <a:r>
              <a:rPr sz="18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Payload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9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Orbit</a:t>
            </a:r>
            <a:r>
              <a:rPr sz="1800" spc="-8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Type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Orbit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VS.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Payload</a:t>
            </a:r>
            <a:r>
              <a:rPr sz="1800" spc="-8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Mass</a:t>
            </a:r>
            <a:endParaRPr sz="1800">
              <a:latin typeface="Segoe UI Light" panose="020B0502040204020203"/>
              <a:cs typeface="Segoe UI Light" panose="020B0502040204020203"/>
            </a:endParaRPr>
          </a:p>
          <a:p>
            <a:pPr marL="12700" marR="388620">
              <a:lnSpc>
                <a:spcPct val="100000"/>
              </a:lnSpc>
              <a:spcBef>
                <a:spcPts val="1905"/>
              </a:spcBef>
            </a:pP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Scatter</a:t>
            </a:r>
            <a:r>
              <a:rPr sz="1100" spc="-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plots</a:t>
            </a:r>
            <a:r>
              <a:rPr sz="1100" spc="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show</a:t>
            </a:r>
            <a:r>
              <a:rPr sz="1100" spc="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how</a:t>
            </a:r>
            <a:r>
              <a:rPr sz="1100" spc="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much</a:t>
            </a:r>
            <a:r>
              <a:rPr sz="1100" spc="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one</a:t>
            </a:r>
            <a:r>
              <a:rPr sz="1100" spc="-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variable</a:t>
            </a:r>
            <a:r>
              <a:rPr sz="11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is</a:t>
            </a:r>
            <a:r>
              <a:rPr sz="1100" spc="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affected</a:t>
            </a:r>
            <a:r>
              <a:rPr sz="1100" spc="5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by</a:t>
            </a:r>
            <a:r>
              <a:rPr sz="11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another.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</a:t>
            </a:r>
            <a:r>
              <a:rPr sz="11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relationship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between</a:t>
            </a:r>
            <a:r>
              <a:rPr sz="1100" spc="-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two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variables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is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called</a:t>
            </a:r>
            <a:r>
              <a:rPr sz="11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their</a:t>
            </a:r>
            <a:r>
              <a:rPr sz="1100" spc="-4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correlation</a:t>
            </a:r>
            <a:r>
              <a:rPr sz="11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.</a:t>
            </a:r>
            <a:r>
              <a:rPr sz="11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Scatter</a:t>
            </a:r>
            <a:r>
              <a:rPr sz="11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plots</a:t>
            </a:r>
            <a:r>
              <a:rPr sz="11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usually</a:t>
            </a:r>
            <a:r>
              <a:rPr sz="11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consist</a:t>
            </a:r>
            <a:r>
              <a:rPr sz="1100" spc="-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a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large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body</a:t>
            </a:r>
            <a:r>
              <a:rPr sz="1100" spc="-1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</a:t>
            </a:r>
            <a:r>
              <a:rPr sz="1100" spc="-3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data.</a:t>
            </a:r>
            <a:endParaRPr sz="1100">
              <a:latin typeface="Segoe UI Light" panose="020B0502040204020203"/>
              <a:cs typeface="Segoe UI Light" panose="020B0502040204020203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65475" y="1543329"/>
            <a:ext cx="7125970" cy="3274695"/>
            <a:chOff x="3165475" y="1543329"/>
            <a:chExt cx="7125970" cy="3274695"/>
          </a:xfrm>
        </p:grpSpPr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65475" y="3616198"/>
              <a:ext cx="1188364" cy="11883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3397" y="1543329"/>
              <a:ext cx="1087920" cy="1086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2005" y="3868927"/>
              <a:ext cx="948956" cy="948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6067425" cy="5125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ahoma" panose="020B0604030504040204"/>
                <a:cs typeface="Tahoma" panose="020B0604030504040204"/>
              </a:rPr>
              <a:t>Queries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1400" b="1" spc="-20" dirty="0">
                <a:latin typeface="Tahoma" panose="020B0604030504040204"/>
                <a:cs typeface="Tahoma" panose="020B0604030504040204"/>
              </a:rPr>
              <a:t>Display: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3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mes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uni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q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sites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records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where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begins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‘CCA’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10" dirty="0">
                <a:latin typeface="Tahoma" panose="020B0604030504040204"/>
                <a:cs typeface="Tahoma" panose="020B0604030504040204"/>
              </a:rPr>
              <a:t>Total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carried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by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boosters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launched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by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NASA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(CRS)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Average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carried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by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booster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version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v1.1.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400" b="1" spc="-50" dirty="0">
                <a:latin typeface="Tahoma" panose="020B0604030504040204"/>
                <a:cs typeface="Tahoma" panose="020B0604030504040204"/>
              </a:rPr>
              <a:t>List: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st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3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mes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sters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ich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sh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114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greater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than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4,000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but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less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than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6,000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15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nu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er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fa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ed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ssi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ns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Names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booster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versions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which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have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carried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max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1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ed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ut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mes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shi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their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9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ste</a:t>
            </a:r>
            <a:r>
              <a:rPr sz="14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rsi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aun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 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months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in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year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2015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Count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landing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outcomes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between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2010-06-04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2017-03-20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(desc)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3429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EDA</a:t>
            </a:r>
            <a:r>
              <a:rPr spc="-275" dirty="0"/>
              <a:t> </a:t>
            </a:r>
            <a:r>
              <a:rPr spc="-100" dirty="0"/>
              <a:t>with</a:t>
            </a:r>
            <a:r>
              <a:rPr spc="-180" dirty="0"/>
              <a:t> </a:t>
            </a:r>
            <a:r>
              <a:rPr spc="-10" dirty="0"/>
              <a:t>SQL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800" y="1284477"/>
            <a:ext cx="6376670" cy="150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 panose="020B0604030504040204"/>
                <a:cs typeface="Tahoma" panose="020B0604030504040204"/>
              </a:rPr>
              <a:t>Mar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k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er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Indic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Added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blue</a:t>
            </a:r>
            <a:r>
              <a:rPr sz="1400" b="1" spc="-6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circle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at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NASA</a:t>
            </a:r>
            <a:r>
              <a:rPr sz="1400" b="1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Johnson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Space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Center's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coordinate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b="1" spc="15" dirty="0">
                <a:latin typeface="Tahoma" panose="020B0604030504040204"/>
                <a:cs typeface="Tahoma" panose="020B0604030504040204"/>
              </a:rPr>
              <a:t>popup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label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showing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name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latitude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longitude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coordinates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Added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red</a:t>
            </a:r>
            <a:r>
              <a:rPr sz="1400" b="1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circles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at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sites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coordinates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popup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label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spc="40" dirty="0">
                <a:latin typeface="Tahoma" panose="020B0604030504040204"/>
                <a:cs typeface="Tahoma" panose="020B0604030504040204"/>
              </a:rPr>
              <a:t>showing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name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name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latitude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longitude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coordinates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4154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Map</a:t>
            </a:r>
            <a:r>
              <a:rPr spc="-200" dirty="0"/>
              <a:t> </a:t>
            </a:r>
            <a:r>
              <a:rPr spc="-100" dirty="0"/>
              <a:t>with</a:t>
            </a:r>
            <a:r>
              <a:rPr spc="-170" dirty="0"/>
              <a:t> </a:t>
            </a:r>
            <a:r>
              <a:rPr spc="-75" dirty="0"/>
              <a:t>Folium</a:t>
            </a:r>
            <a:endParaRPr spc="-75" dirty="0"/>
          </a:p>
        </p:txBody>
      </p:sp>
      <p:sp>
        <p:nvSpPr>
          <p:cNvPr id="5" name="object 5"/>
          <p:cNvSpPr txBox="1"/>
          <p:nvPr/>
        </p:nvSpPr>
        <p:spPr>
          <a:xfrm>
            <a:off x="558800" y="3320288"/>
            <a:ext cx="6181090" cy="1108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olo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Mar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k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er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14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come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129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Added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colored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markers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successful </a:t>
            </a:r>
            <a:r>
              <a:rPr sz="1400" spc="-45" dirty="0">
                <a:latin typeface="Tahoma" panose="020B0604030504040204"/>
                <a:cs typeface="Tahoma" panose="020B0604030504040204"/>
              </a:rPr>
              <a:t>(</a:t>
            </a:r>
            <a:r>
              <a:rPr sz="1400" b="1" spc="-45" dirty="0">
                <a:solidFill>
                  <a:srgbClr val="00AF50"/>
                </a:solidFill>
                <a:latin typeface="Tahoma" panose="020B0604030504040204"/>
                <a:cs typeface="Tahoma" panose="020B0604030504040204"/>
              </a:rPr>
              <a:t>green</a:t>
            </a:r>
            <a:r>
              <a:rPr sz="1400" spc="-45" dirty="0">
                <a:latin typeface="Tahoma" panose="020B0604030504040204"/>
                <a:cs typeface="Tahoma" panose="020B0604030504040204"/>
              </a:rPr>
              <a:t>)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 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unsuccessful 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(</a:t>
            </a:r>
            <a:r>
              <a:rPr sz="1400" b="1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red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) </a:t>
            </a:r>
            <a:r>
              <a:rPr sz="14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launches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at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each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show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which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sites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have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high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 </a:t>
            </a:r>
            <a:r>
              <a:rPr sz="140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rates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5018659"/>
            <a:ext cx="616521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stanc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w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x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mi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12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Added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colored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lines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show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distance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between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CCAFS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SLC- </a:t>
            </a:r>
            <a:r>
              <a:rPr sz="1400" b="1" spc="-4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40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its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proximity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nearest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coastline,</a:t>
            </a:r>
            <a:r>
              <a:rPr sz="1400" b="1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railway,</a:t>
            </a:r>
            <a:r>
              <a:rPr sz="1400" b="1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highway,</a:t>
            </a:r>
            <a:r>
              <a:rPr sz="1400" b="1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city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800" y="1284477"/>
            <a:ext cx="6579234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opdown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w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h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5" dirty="0">
                <a:latin typeface="Tahoma" panose="020B0604030504040204"/>
                <a:cs typeface="Tahoma" panose="020B0604030504040204"/>
              </a:rPr>
              <a:t>Allow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user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select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sites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or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certain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35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65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h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Showing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ul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8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use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see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unsu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u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hes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pe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ent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latin typeface="Tahoma" panose="020B0604030504040204"/>
                <a:cs typeface="Tahoma" panose="020B0604030504040204"/>
              </a:rPr>
              <a:t>Sli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de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load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Mas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ange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8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use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se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y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nge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400" b="1" spc="-50" dirty="0">
                <a:latin typeface="Tahoma" panose="020B0604030504040204"/>
                <a:cs typeface="Tahoma" panose="020B0604030504040204"/>
              </a:rPr>
              <a:t>Scatter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Chart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Showing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vs.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by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Booster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Version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5" dirty="0">
                <a:latin typeface="Tahoma" panose="020B0604030504040204"/>
                <a:cs typeface="Tahoma" panose="020B0604030504040204"/>
              </a:rPr>
              <a:t>Allow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user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see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correlation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between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6864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Dashboard</a:t>
            </a:r>
            <a:r>
              <a:rPr spc="-150" dirty="0"/>
              <a:t> </a:t>
            </a:r>
            <a:r>
              <a:rPr spc="-100" dirty="0"/>
              <a:t>with</a:t>
            </a:r>
            <a:r>
              <a:rPr spc="-185" dirty="0"/>
              <a:t> </a:t>
            </a:r>
            <a:r>
              <a:rPr spc="-50" dirty="0"/>
              <a:t>Plotly</a:t>
            </a:r>
            <a:r>
              <a:rPr spc="-185" dirty="0"/>
              <a:t> </a:t>
            </a:r>
            <a:r>
              <a:rPr spc="-85" dirty="0"/>
              <a:t>Dash</a:t>
            </a:r>
            <a:endParaRPr spc="-8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800" y="1284477"/>
            <a:ext cx="5874385" cy="3678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Tahoma" panose="020B0604030504040204"/>
                <a:cs typeface="Tahoma" panose="020B0604030504040204"/>
              </a:rPr>
              <a:t>Charts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Create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NumPy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array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from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Class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column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Standardize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data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StandardScaler.</a:t>
            </a:r>
            <a:r>
              <a:rPr sz="1400" spc="-1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Fit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transform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data.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0" dirty="0">
                <a:latin typeface="Tahoma" panose="020B0604030504040204"/>
                <a:cs typeface="Tahoma" panose="020B0604030504040204"/>
              </a:rPr>
              <a:t>Split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data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train_test_split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Create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GridSearchCV</a:t>
            </a:r>
            <a:r>
              <a:rPr sz="1400" spc="-14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object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cv=10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parameter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optimization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25" dirty="0">
                <a:latin typeface="Tahoma" panose="020B0604030504040204"/>
                <a:cs typeface="Tahoma" panose="020B0604030504040204"/>
              </a:rPr>
              <a:t>Apply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GridSearchCV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on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different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algorithms: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logistic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regression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(LogisticRegression()),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support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vector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machine </a:t>
            </a:r>
            <a:r>
              <a:rPr sz="1400" spc="-45" dirty="0">
                <a:latin typeface="Tahoma" panose="020B0604030504040204"/>
                <a:cs typeface="Tahoma" panose="020B0604030504040204"/>
              </a:rPr>
              <a:t>(SVC()),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decision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tree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(DecisionTreeClassifier()),</a:t>
            </a:r>
            <a:r>
              <a:rPr sz="1400" spc="-1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K-Nearest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Neighbor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(KNeighborsClassifier())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 panose="020B0604030504040204"/>
                <a:cs typeface="Tahoma" panose="020B0604030504040204"/>
              </a:rPr>
              <a:t>Calculate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accuracy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on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test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data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.score()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models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 panose="020B0604030504040204"/>
                <a:cs typeface="Tahoma" panose="020B0604030504040204"/>
              </a:rPr>
              <a:t>Assess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confusion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matrix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models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5" dirty="0">
                <a:latin typeface="Tahoma" panose="020B0604030504040204"/>
                <a:cs typeface="Tahoma" panose="020B0604030504040204"/>
              </a:rPr>
              <a:t>Identify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best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model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using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Jaccard_Score,</a:t>
            </a:r>
            <a:r>
              <a:rPr sz="1400" spc="-1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F1_Score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Accuracy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4856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5" dirty="0"/>
              <a:t>P</a:t>
            </a:r>
            <a:r>
              <a:rPr spc="-229" dirty="0"/>
              <a:t>r</a:t>
            </a:r>
            <a:r>
              <a:rPr spc="-40" dirty="0"/>
              <a:t>edicti</a:t>
            </a:r>
            <a:r>
              <a:rPr spc="-40" dirty="0"/>
              <a:t>v</a:t>
            </a:r>
            <a:r>
              <a:rPr spc="5" dirty="0"/>
              <a:t>e</a:t>
            </a:r>
            <a:r>
              <a:rPr spc="-220" dirty="0"/>
              <a:t> </a:t>
            </a:r>
            <a:r>
              <a:rPr spc="-65" dirty="0"/>
              <a:t>Analytics</a:t>
            </a:r>
            <a:endParaRPr spc="-6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5127625" cy="2123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 panose="020B0604030504040204"/>
                <a:cs typeface="Tahoma" panose="020B0604030504040204"/>
              </a:rPr>
              <a:t>Ea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li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li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h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low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(</a:t>
            </a:r>
            <a:r>
              <a:rPr sz="1400" b="1" spc="-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blu</a:t>
            </a:r>
            <a:r>
              <a:rPr sz="1400" b="1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7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1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=</a:t>
            </a:r>
            <a:r>
              <a:rPr sz="1400" b="1" spc="-5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5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ai</a:t>
            </a:r>
            <a:r>
              <a:rPr sz="1400" b="1" spc="-10" dirty="0">
                <a:solidFill>
                  <a:srgbClr val="4471C4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0" dirty="0">
                <a:latin typeface="Tahoma" panose="020B0604030504040204"/>
                <a:cs typeface="Tahoma" panose="020B0604030504040204"/>
              </a:rPr>
              <a:t>Later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flights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had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higher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(</a:t>
            </a:r>
            <a:r>
              <a:rPr sz="1400" b="1" spc="-30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orange</a:t>
            </a:r>
            <a:r>
              <a:rPr sz="1400" b="1" spc="-55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15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=</a:t>
            </a:r>
            <a:r>
              <a:rPr sz="1400" b="1" spc="-65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5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0" dirty="0">
                <a:latin typeface="Tahoma" panose="020B0604030504040204"/>
                <a:cs typeface="Tahoma" panose="020B0604030504040204"/>
              </a:rPr>
              <a:t>Around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half</a:t>
            </a:r>
            <a:r>
              <a:rPr sz="14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were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from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CCAFS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SLC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40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5" dirty="0">
                <a:latin typeface="Tahoma" panose="020B0604030504040204"/>
                <a:cs typeface="Tahoma" panose="020B0604030504040204"/>
              </a:rPr>
              <a:t>V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AF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K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SC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39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ig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n</a:t>
            </a:r>
            <a:r>
              <a:rPr sz="140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th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ne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hes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gher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te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73348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Flig</a:t>
            </a:r>
            <a:r>
              <a:rPr spc="-45" dirty="0"/>
              <a:t>h</a:t>
            </a:r>
            <a:r>
              <a:rPr spc="-180" dirty="0"/>
              <a:t>t</a:t>
            </a:r>
            <a:r>
              <a:rPr spc="-175" dirty="0"/>
              <a:t> </a:t>
            </a:r>
            <a:r>
              <a:rPr spc="-20" dirty="0"/>
              <a:t>Num</a:t>
            </a:r>
            <a:r>
              <a:rPr spc="-5" dirty="0"/>
              <a:t>b</a:t>
            </a:r>
            <a:r>
              <a:rPr spc="-90" dirty="0"/>
              <a:t>e</a:t>
            </a:r>
            <a:r>
              <a:rPr spc="-65" dirty="0"/>
              <a:t>r</a:t>
            </a:r>
            <a:r>
              <a:rPr spc="-165" dirty="0"/>
              <a:t> </a:t>
            </a:r>
            <a:r>
              <a:rPr spc="-95" dirty="0"/>
              <a:t>vs.</a:t>
            </a:r>
            <a:r>
              <a:rPr spc="-295" dirty="0"/>
              <a:t> </a:t>
            </a:r>
            <a:r>
              <a:rPr spc="-140" dirty="0"/>
              <a:t>La</a:t>
            </a:r>
            <a:r>
              <a:rPr spc="-175" dirty="0"/>
              <a:t>u</a:t>
            </a:r>
            <a:r>
              <a:rPr spc="-100" dirty="0"/>
              <a:t>nc</a:t>
            </a:r>
            <a:r>
              <a:rPr spc="-105" dirty="0"/>
              <a:t>h</a:t>
            </a:r>
            <a:r>
              <a:rPr spc="-150" dirty="0"/>
              <a:t> </a:t>
            </a:r>
            <a:r>
              <a:rPr spc="-95" dirty="0"/>
              <a:t>Site</a:t>
            </a:r>
            <a:endParaRPr spc="-9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3933" y="3596966"/>
            <a:ext cx="6000455" cy="28111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64896" y="3642252"/>
            <a:ext cx="5854479" cy="27422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8800" y="1284477"/>
            <a:ext cx="605155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-5" dirty="0">
                <a:latin typeface="Tahoma" panose="020B0604030504040204"/>
                <a:cs typeface="Tahoma" panose="020B0604030504040204"/>
              </a:rPr>
              <a:t>Typically,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higher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(kg),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higher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rate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5" dirty="0">
                <a:latin typeface="Tahoma" panose="020B0604030504040204"/>
                <a:cs typeface="Tahoma" panose="020B0604030504040204"/>
              </a:rPr>
              <a:t>Most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launces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greater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than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7,000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kg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were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successful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75" dirty="0">
                <a:latin typeface="Tahoma" panose="020B0604030504040204"/>
                <a:cs typeface="Tahoma" panose="020B0604030504040204"/>
              </a:rPr>
              <a:t>KSC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LC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39A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has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100%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less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than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5,500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kg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5" dirty="0">
                <a:latin typeface="Tahoma" panose="020B0604030504040204"/>
                <a:cs typeface="Tahoma" panose="020B0604030504040204"/>
              </a:rPr>
              <a:t>V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AF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K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hed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dirty="0">
                <a:latin typeface="Tahoma" panose="020B0604030504040204"/>
                <a:cs typeface="Tahoma" panose="020B0604030504040204"/>
              </a:rPr>
              <a:t>nyth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ter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th</a:t>
            </a:r>
            <a:r>
              <a:rPr sz="140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~10,000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kg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730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P</a:t>
            </a:r>
            <a:r>
              <a:rPr spc="-55" dirty="0"/>
              <a:t>aylo</a:t>
            </a:r>
            <a:r>
              <a:rPr spc="-80" dirty="0"/>
              <a:t>a</a:t>
            </a:r>
            <a:r>
              <a:rPr spc="110" dirty="0"/>
              <a:t>d</a:t>
            </a:r>
            <a:r>
              <a:rPr spc="-150" dirty="0"/>
              <a:t> </a:t>
            </a:r>
            <a:r>
              <a:rPr spc="-95" dirty="0"/>
              <a:t>vs.</a:t>
            </a:r>
            <a:r>
              <a:rPr spc="-295" dirty="0"/>
              <a:t> </a:t>
            </a:r>
            <a:r>
              <a:rPr spc="-140" dirty="0"/>
              <a:t>La</a:t>
            </a:r>
            <a:r>
              <a:rPr spc="-175" dirty="0"/>
              <a:t>u</a:t>
            </a:r>
            <a:r>
              <a:rPr spc="-100" dirty="0"/>
              <a:t>nc</a:t>
            </a:r>
            <a:r>
              <a:rPr spc="-105" dirty="0"/>
              <a:t>h</a:t>
            </a:r>
            <a:r>
              <a:rPr spc="-150" dirty="0"/>
              <a:t> </a:t>
            </a:r>
            <a:r>
              <a:rPr spc="-95" dirty="0"/>
              <a:t>Site</a:t>
            </a:r>
            <a:endParaRPr spc="-95" dirty="0"/>
          </a:p>
        </p:txBody>
      </p:sp>
      <p:sp>
        <p:nvSpPr>
          <p:cNvPr id="8" name="object 8"/>
          <p:cNvSpPr txBox="1"/>
          <p:nvPr/>
        </p:nvSpPr>
        <p:spPr>
          <a:xfrm>
            <a:off x="6307582" y="5241797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 panose="020F0502020204030204"/>
                <a:cs typeface="Calibri" panose="020F0502020204030204"/>
              </a:rPr>
              <a:t>Class 0 = Fail </a:t>
            </a:r>
            <a:r>
              <a:rPr sz="100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Class</a:t>
            </a:r>
            <a:r>
              <a:rPr sz="1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1 =</a:t>
            </a:r>
            <a:r>
              <a:rPr sz="1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latin typeface="Calibri" panose="020F0502020204030204"/>
                <a:cs typeface="Calibri" panose="020F0502020204030204"/>
              </a:rPr>
              <a:t>Success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344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Suc</a:t>
            </a:r>
            <a:r>
              <a:rPr spc="-130" dirty="0"/>
              <a:t>c</a:t>
            </a:r>
            <a:r>
              <a:rPr spc="-120" dirty="0"/>
              <a:t>es</a:t>
            </a:r>
            <a:r>
              <a:rPr spc="-110" dirty="0"/>
              <a:t>s</a:t>
            </a:r>
            <a:r>
              <a:rPr spc="-155" dirty="0"/>
              <a:t> </a:t>
            </a:r>
            <a:r>
              <a:rPr spc="-300" dirty="0"/>
              <a:t>R</a:t>
            </a:r>
            <a:r>
              <a:rPr spc="-175" dirty="0"/>
              <a:t>a</a:t>
            </a:r>
            <a:r>
              <a:rPr spc="-75" dirty="0"/>
              <a:t>t</a:t>
            </a:r>
            <a:r>
              <a:rPr spc="-100" dirty="0"/>
              <a:t>e</a:t>
            </a:r>
            <a:r>
              <a:rPr spc="-165" dirty="0"/>
              <a:t> </a:t>
            </a:r>
            <a:r>
              <a:rPr spc="30" dirty="0"/>
              <a:t>b</a:t>
            </a:r>
            <a:r>
              <a:rPr spc="30" dirty="0"/>
              <a:t>y</a:t>
            </a:r>
            <a:r>
              <a:rPr spc="-175" dirty="0"/>
              <a:t> </a:t>
            </a:r>
            <a:r>
              <a:rPr spc="10" dirty="0"/>
              <a:t>Orbit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4231005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15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100</a:t>
            </a:r>
            <a:r>
              <a:rPr sz="1400" b="1" spc="-40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%</a:t>
            </a:r>
            <a:r>
              <a:rPr sz="1400" b="1" spc="-11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-85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" dirty="0">
                <a:solidFill>
                  <a:srgbClr val="6FAC46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L1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20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SSO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130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50%-80%</a:t>
            </a:r>
            <a:r>
              <a:rPr sz="1400" b="1" spc="-110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Success</a:t>
            </a:r>
            <a:r>
              <a:rPr sz="1400" b="1" spc="-85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0" dirty="0">
                <a:solidFill>
                  <a:srgbClr val="EC7C30"/>
                </a:solidFill>
                <a:latin typeface="Tahoma" panose="020B0604030504040204"/>
                <a:cs typeface="Tahoma" panose="020B0604030504040204"/>
              </a:rPr>
              <a:t>Rate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GTO,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ISS,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LEO,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MEO,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14" dirty="0">
                <a:latin typeface="Tahoma" panose="020B0604030504040204"/>
                <a:cs typeface="Tahoma" panose="020B0604030504040204"/>
              </a:rPr>
              <a:t>PO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1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0</a:t>
            </a:r>
            <a:r>
              <a:rPr sz="1400" b="1" spc="-40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%</a:t>
            </a:r>
            <a:r>
              <a:rPr sz="1400" b="1" spc="-8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400" b="1" spc="-8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5" dirty="0">
                <a:latin typeface="Tahoma" panose="020B0604030504040204"/>
                <a:cs typeface="Tahoma" panose="020B0604030504040204"/>
              </a:rPr>
              <a:t>SO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04957" y="3171789"/>
            <a:ext cx="3140383" cy="3133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824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Flig</a:t>
            </a:r>
            <a:r>
              <a:rPr spc="-45" dirty="0"/>
              <a:t>h</a:t>
            </a:r>
            <a:r>
              <a:rPr spc="-180" dirty="0"/>
              <a:t>t</a:t>
            </a:r>
            <a:r>
              <a:rPr spc="-175" dirty="0"/>
              <a:t> </a:t>
            </a:r>
            <a:r>
              <a:rPr spc="-20" dirty="0"/>
              <a:t>Num</a:t>
            </a:r>
            <a:r>
              <a:rPr spc="-5" dirty="0"/>
              <a:t>b</a:t>
            </a:r>
            <a:r>
              <a:rPr spc="-90" dirty="0"/>
              <a:t>e</a:t>
            </a:r>
            <a:r>
              <a:rPr spc="-65" dirty="0"/>
              <a:t>r</a:t>
            </a:r>
            <a:r>
              <a:rPr spc="-165" dirty="0"/>
              <a:t> </a:t>
            </a:r>
            <a:r>
              <a:rPr spc="-95" dirty="0"/>
              <a:t>vs.</a:t>
            </a:r>
            <a:r>
              <a:rPr spc="-295" dirty="0"/>
              <a:t> </a:t>
            </a:r>
            <a:r>
              <a:rPr spc="10" dirty="0"/>
              <a:t>Orbit</a:t>
            </a:r>
            <a:endParaRPr spc="10" dirty="0"/>
          </a:p>
        </p:txBody>
      </p:sp>
      <p:sp>
        <p:nvSpPr>
          <p:cNvPr id="4" name="object 4"/>
          <p:cNvSpPr txBox="1"/>
          <p:nvPr/>
        </p:nvSpPr>
        <p:spPr>
          <a:xfrm>
            <a:off x="558800" y="1284477"/>
            <a:ext cx="627380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typically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increases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number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flights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each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orbit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 panose="020B0604030504040204"/>
                <a:cs typeface="Tahoma" panose="020B0604030504040204"/>
              </a:rPr>
              <a:t>This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relationship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is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highly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apparent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LEO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orbit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GTO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orbit,</a:t>
            </a:r>
            <a:r>
              <a:rPr sz="1400" spc="-1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however,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does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not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follow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this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trend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1951" y="3801342"/>
            <a:ext cx="4959844" cy="23167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45809" y="5259704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 panose="020F0502020204030204"/>
                <a:cs typeface="Calibri" panose="020F0502020204030204"/>
              </a:rPr>
              <a:t>Class 0 = Fail </a:t>
            </a:r>
            <a:r>
              <a:rPr sz="100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Class</a:t>
            </a:r>
            <a:r>
              <a:rPr sz="1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1 =</a:t>
            </a:r>
            <a:r>
              <a:rPr sz="1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latin typeface="Calibri" panose="020F0502020204030204"/>
                <a:cs typeface="Calibri" panose="020F0502020204030204"/>
              </a:rPr>
              <a:t>Success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4220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P</a:t>
            </a:r>
            <a:r>
              <a:rPr spc="-55" dirty="0"/>
              <a:t>aylo</a:t>
            </a:r>
            <a:r>
              <a:rPr spc="-80" dirty="0"/>
              <a:t>a</a:t>
            </a:r>
            <a:r>
              <a:rPr spc="110" dirty="0"/>
              <a:t>d</a:t>
            </a:r>
            <a:r>
              <a:rPr spc="-150" dirty="0"/>
              <a:t> </a:t>
            </a:r>
            <a:r>
              <a:rPr spc="-95" dirty="0"/>
              <a:t>vs.</a:t>
            </a:r>
            <a:r>
              <a:rPr spc="-295" dirty="0"/>
              <a:t> </a:t>
            </a:r>
            <a:r>
              <a:rPr spc="10" dirty="0"/>
              <a:t>Orbit</a:t>
            </a:r>
            <a:endParaRPr spc="10" dirty="0"/>
          </a:p>
        </p:txBody>
      </p:sp>
      <p:sp>
        <p:nvSpPr>
          <p:cNvPr id="4" name="object 4"/>
          <p:cNvSpPr txBox="1"/>
          <p:nvPr/>
        </p:nvSpPr>
        <p:spPr>
          <a:xfrm>
            <a:off x="558800" y="1284477"/>
            <a:ext cx="4682490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70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vy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y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w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ith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LE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7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1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rbits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GTO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orbit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has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mixed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heavier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payloads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1802" y="3801124"/>
            <a:ext cx="4959105" cy="23184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84494" y="5259704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 panose="020F0502020204030204"/>
                <a:cs typeface="Calibri" panose="020F0502020204030204"/>
              </a:rPr>
              <a:t>Class 0 = Fail </a:t>
            </a:r>
            <a:r>
              <a:rPr sz="100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Class</a:t>
            </a:r>
            <a:r>
              <a:rPr sz="1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5" dirty="0">
                <a:latin typeface="Calibri" panose="020F0502020204030204"/>
                <a:cs typeface="Calibri" panose="020F0502020204030204"/>
              </a:rPr>
              <a:t>1 =</a:t>
            </a:r>
            <a:r>
              <a:rPr sz="1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-10" dirty="0">
                <a:latin typeface="Calibri" panose="020F0502020204030204"/>
                <a:cs typeface="Calibri" panose="020F0502020204030204"/>
              </a:rPr>
              <a:t>Success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6369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</a:t>
            </a:r>
            <a:r>
              <a:rPr spc="-170" dirty="0"/>
              <a:t>u</a:t>
            </a:r>
            <a:r>
              <a:rPr spc="-100" dirty="0"/>
              <a:t>nc</a:t>
            </a:r>
            <a:r>
              <a:rPr spc="-105" dirty="0"/>
              <a:t>h</a:t>
            </a:r>
            <a:r>
              <a:rPr spc="-160" dirty="0"/>
              <a:t> </a:t>
            </a:r>
            <a:r>
              <a:rPr spc="-125" dirty="0"/>
              <a:t>Suc</a:t>
            </a:r>
            <a:r>
              <a:rPr spc="-130" dirty="0"/>
              <a:t>c</a:t>
            </a:r>
            <a:r>
              <a:rPr spc="-120" dirty="0"/>
              <a:t>es</a:t>
            </a:r>
            <a:r>
              <a:rPr spc="-110" dirty="0"/>
              <a:t>s</a:t>
            </a:r>
            <a:r>
              <a:rPr spc="-145" dirty="0"/>
              <a:t> </a:t>
            </a:r>
            <a:r>
              <a:rPr spc="-35" dirty="0"/>
              <a:t>over</a:t>
            </a:r>
            <a:r>
              <a:rPr spc="-270" dirty="0"/>
              <a:t> </a:t>
            </a:r>
            <a:r>
              <a:rPr spc="-185" dirty="0"/>
              <a:t>T</a:t>
            </a:r>
            <a:r>
              <a:rPr spc="-50" dirty="0"/>
              <a:t>ime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547751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Ex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plo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ory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sis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-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ved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3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17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18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2019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sed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7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18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19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2020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25" dirty="0">
                <a:latin typeface="Tahoma" panose="020B0604030504040204"/>
                <a:cs typeface="Tahoma" panose="020B0604030504040204"/>
              </a:rPr>
              <a:t>Overall,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has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improved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since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2013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04045" y="3748545"/>
            <a:ext cx="4617152" cy="23182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872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</a:t>
            </a:r>
            <a:r>
              <a:rPr spc="-170" dirty="0"/>
              <a:t>u</a:t>
            </a:r>
            <a:r>
              <a:rPr spc="-100" dirty="0"/>
              <a:t>nc</a:t>
            </a:r>
            <a:r>
              <a:rPr spc="-105" dirty="0"/>
              <a:t>h</a:t>
            </a:r>
            <a:r>
              <a:rPr spc="-160" dirty="0"/>
              <a:t> </a:t>
            </a:r>
            <a:r>
              <a:rPr spc="-95" dirty="0"/>
              <a:t>Site</a:t>
            </a:r>
            <a:r>
              <a:rPr spc="-165" dirty="0"/>
              <a:t> </a:t>
            </a:r>
            <a:r>
              <a:rPr spc="-170" dirty="0"/>
              <a:t>Inform</a:t>
            </a:r>
            <a:r>
              <a:rPr spc="-225" dirty="0"/>
              <a:t>a</a:t>
            </a:r>
            <a:r>
              <a:rPr spc="-70" dirty="0"/>
              <a:t>tion</a:t>
            </a:r>
            <a:endParaRPr spc="-7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85384" y="1792817"/>
            <a:ext cx="2498295" cy="1562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800" y="1286001"/>
            <a:ext cx="5610860" cy="290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ames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	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anding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14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come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.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50" dirty="0">
                <a:latin typeface="Tahoma" panose="020B0604030504040204"/>
                <a:cs typeface="Tahoma" panose="020B0604030504040204"/>
              </a:rPr>
              <a:t>CC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AF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40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50" dirty="0">
                <a:latin typeface="Tahoma" panose="020B0604030504040204"/>
                <a:cs typeface="Tahoma" panose="020B0604030504040204"/>
              </a:rPr>
              <a:t>CC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AF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40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45" dirty="0">
                <a:latin typeface="Tahoma" panose="020B0604030504040204"/>
                <a:cs typeface="Tahoma" panose="020B0604030504040204"/>
              </a:rPr>
              <a:t>K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SC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6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39A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5" dirty="0">
                <a:latin typeface="Tahoma" panose="020B0604030504040204"/>
                <a:cs typeface="Tahoma" panose="020B0604030504040204"/>
              </a:rPr>
              <a:t>V</a:t>
            </a:r>
            <a:r>
              <a:rPr sz="1400" spc="80" dirty="0">
                <a:latin typeface="Tahoma" panose="020B0604030504040204"/>
                <a:cs typeface="Tahoma" panose="020B0604030504040204"/>
              </a:rPr>
              <a:t>AF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17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4E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9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eco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wi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h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Sit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ing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wi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h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0" dirty="0">
                <a:latin typeface="Tahoma" panose="020B0604030504040204"/>
                <a:cs typeface="Tahoma" panose="020B0604030504040204"/>
              </a:rPr>
              <a:t>CC</a:t>
            </a:r>
            <a:r>
              <a:rPr sz="1400" b="1" spc="65" dirty="0">
                <a:latin typeface="Tahoma" panose="020B0604030504040204"/>
                <a:cs typeface="Tahoma" panose="020B0604030504040204"/>
              </a:rPr>
              <a:t>A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is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ying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11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390" y="4343646"/>
            <a:ext cx="6134605" cy="14094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33737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Payload</a:t>
            </a:r>
            <a:r>
              <a:rPr spc="-229" dirty="0"/>
              <a:t> </a:t>
            </a:r>
            <a:r>
              <a:rPr spc="-65" dirty="0"/>
              <a:t>Mass</a:t>
            </a:r>
            <a:endParaRPr spc="-6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8143" y="3092700"/>
            <a:ext cx="2133804" cy="1167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1284477"/>
            <a:ext cx="16598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8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load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Mass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701139"/>
            <a:ext cx="247713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15" dirty="0">
                <a:latin typeface="Tahoma" panose="020B0604030504040204"/>
                <a:cs typeface="Tahoma" panose="020B0604030504040204"/>
              </a:rPr>
              <a:t>45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,596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k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(t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)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ca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90" dirty="0">
                <a:latin typeface="Tahoma" panose="020B0604030504040204"/>
                <a:cs typeface="Tahoma" panose="020B0604030504040204"/>
              </a:rPr>
              <a:t>ed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y 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sters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hed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y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3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ASA 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(CRS)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9908" y="1701139"/>
            <a:ext cx="264541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15" dirty="0">
                <a:latin typeface="Tahoma" panose="020B0604030504040204"/>
                <a:cs typeface="Tahoma" panose="020B0604030504040204"/>
              </a:rPr>
              <a:t>2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,9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2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8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k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45" dirty="0">
                <a:latin typeface="Tahoma" panose="020B0604030504040204"/>
                <a:cs typeface="Tahoma" panose="020B0604030504040204"/>
              </a:rPr>
              <a:t>(</a:t>
            </a:r>
            <a:r>
              <a:rPr sz="14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ve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ge)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car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ied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y 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oo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ster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versi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v1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.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9908" y="1286001"/>
            <a:ext cx="1969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ve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age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load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Mass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8006" y="3071735"/>
            <a:ext cx="2106489" cy="11793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682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Landing</a:t>
            </a:r>
            <a:r>
              <a:rPr spc="-160" dirty="0"/>
              <a:t> </a:t>
            </a:r>
            <a:r>
              <a:rPr spc="-10" dirty="0"/>
              <a:t>&amp;</a:t>
            </a:r>
            <a:r>
              <a:rPr spc="-180" dirty="0"/>
              <a:t> </a:t>
            </a:r>
            <a:r>
              <a:rPr spc="-35" dirty="0"/>
              <a:t>Mission</a:t>
            </a:r>
            <a:r>
              <a:rPr spc="-165" dirty="0"/>
              <a:t> </a:t>
            </a:r>
            <a:r>
              <a:rPr spc="-200" dirty="0"/>
              <a:t>Info</a:t>
            </a:r>
            <a:endParaRPr spc="-200" dirty="0"/>
          </a:p>
        </p:txBody>
      </p:sp>
      <p:sp>
        <p:nvSpPr>
          <p:cNvPr id="4" name="object 4"/>
          <p:cNvSpPr txBox="1"/>
          <p:nvPr/>
        </p:nvSpPr>
        <p:spPr>
          <a:xfrm>
            <a:off x="546100" y="1286001"/>
            <a:ext cx="6005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556000" algn="l"/>
              </a:tabLst>
            </a:pPr>
            <a:r>
              <a:rPr sz="1400" b="1" spc="20" dirty="0">
                <a:latin typeface="Tahoma" panose="020B0604030504040204"/>
                <a:cs typeface="Tahoma" panose="020B0604030504040204"/>
              </a:rPr>
              <a:t>1</a:t>
            </a:r>
            <a:r>
              <a:rPr sz="1350" b="1" spc="-37" baseline="28000" dirty="0">
                <a:latin typeface="Tahoma" panose="020B0604030504040204"/>
                <a:cs typeface="Tahoma" panose="020B0604030504040204"/>
              </a:rPr>
              <a:t>st</a:t>
            </a:r>
            <a:r>
              <a:rPr sz="1350" b="1" spc="104" baseline="280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f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ul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anding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ound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	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Boos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one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Ship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anding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721866"/>
            <a:ext cx="1157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30" dirty="0">
                <a:latin typeface="Tahoma" panose="020B0604030504040204"/>
                <a:cs typeface="Tahoma" panose="020B0604030504040204"/>
              </a:rPr>
              <a:t>12/22/2015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9908" y="1701139"/>
            <a:ext cx="2820035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oo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ster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g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ter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th</a:t>
            </a:r>
            <a:r>
              <a:rPr sz="140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000  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b</a:t>
            </a:r>
            <a:r>
              <a:rPr sz="1400" dirty="0">
                <a:latin typeface="Tahoma" panose="020B0604030504040204"/>
                <a:cs typeface="Tahoma" panose="020B0604030504040204"/>
              </a:rPr>
              <a:t>u</a:t>
            </a:r>
            <a:r>
              <a:rPr sz="140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</a:t>
            </a:r>
            <a:r>
              <a:rPr sz="1400" dirty="0">
                <a:latin typeface="Tahoma" panose="020B0604030504040204"/>
                <a:cs typeface="Tahoma" panose="020B0604030504040204"/>
              </a:rPr>
              <a:t>h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6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000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290195" indent="-172720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05" dirty="0">
                <a:latin typeface="Tahoma" panose="020B0604030504040204"/>
                <a:cs typeface="Tahoma" panose="020B0604030504040204"/>
              </a:rPr>
              <a:t>J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14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5" dirty="0">
                <a:latin typeface="Tahoma" panose="020B0604030504040204"/>
                <a:cs typeface="Tahoma" panose="020B0604030504040204"/>
              </a:rPr>
              <a:t>J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16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,</a:t>
            </a:r>
            <a:r>
              <a:rPr sz="1400" spc="-1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SE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10, 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SE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Ech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105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4561" y="3030626"/>
            <a:ext cx="2414294" cy="11402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8004" y="3019542"/>
            <a:ext cx="1771399" cy="13650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8800" y="4436490"/>
            <a:ext cx="493839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latin typeface="Tahoma" panose="020B0604030504040204"/>
                <a:cs typeface="Tahoma" panose="020B0604030504040204"/>
              </a:rPr>
              <a:t>Total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Number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Successful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Failed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Mission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Outcomes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Failure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in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Flight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45" dirty="0">
                <a:latin typeface="Tahoma" panose="020B0604030504040204"/>
                <a:cs typeface="Tahoma" panose="020B0604030504040204"/>
              </a:rPr>
              <a:t>9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9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(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p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y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120" dirty="0">
                <a:latin typeface="Tahoma" panose="020B0604030504040204"/>
                <a:cs typeface="Tahoma" panose="020B0604030504040204"/>
              </a:rPr>
              <a:t>d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st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a</a:t>
            </a:r>
            <a:r>
              <a:rPr sz="1400" dirty="0">
                <a:latin typeface="Tahoma" panose="020B0604030504040204"/>
                <a:cs typeface="Tahoma" panose="020B0604030504040204"/>
              </a:rPr>
              <a:t>tus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r)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8860" y="4949092"/>
            <a:ext cx="2558451" cy="14789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2173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Boosters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1922780" cy="4655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5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Ma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x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y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load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8.4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9.4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1.3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6.4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8.5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1.4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9.5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6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0.2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8.3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1.6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6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0.3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 panose="020B0604030504040204"/>
                <a:cs typeface="Tahoma" panose="020B0604030504040204"/>
              </a:rPr>
              <a:t>F9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5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B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10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4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9.7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68774" y="2003730"/>
            <a:ext cx="3733293" cy="32935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75253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Failed</a:t>
            </a:r>
            <a:r>
              <a:rPr spc="-185" dirty="0"/>
              <a:t> </a:t>
            </a:r>
            <a:r>
              <a:rPr spc="-65" dirty="0"/>
              <a:t>Landings</a:t>
            </a:r>
            <a:r>
              <a:rPr spc="-155" dirty="0"/>
              <a:t> </a:t>
            </a:r>
            <a:r>
              <a:rPr spc="-25" dirty="0"/>
              <a:t>on</a:t>
            </a:r>
            <a:r>
              <a:rPr spc="-185" dirty="0"/>
              <a:t> </a:t>
            </a:r>
            <a:r>
              <a:rPr spc="-40" dirty="0"/>
              <a:t>Drone</a:t>
            </a:r>
            <a:r>
              <a:rPr spc="-170" dirty="0"/>
              <a:t> </a:t>
            </a:r>
            <a:r>
              <a:rPr spc="-45" dirty="0"/>
              <a:t>Ship</a:t>
            </a: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002655" cy="67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35" dirty="0">
                <a:latin typeface="Tahoma" panose="020B0604030504040204"/>
                <a:cs typeface="Tahoma" panose="020B0604030504040204"/>
              </a:rPr>
              <a:t>In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2015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40" dirty="0">
                <a:latin typeface="Tahoma" panose="020B0604030504040204"/>
                <a:cs typeface="Tahoma" panose="020B0604030504040204"/>
              </a:rPr>
              <a:t>Showing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month,</a:t>
            </a:r>
            <a:r>
              <a:rPr sz="1400" spc="-1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date,</a:t>
            </a:r>
            <a:r>
              <a:rPr sz="1400" spc="-13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booster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version,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site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landing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outcome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6352" y="2402076"/>
            <a:ext cx="6139351" cy="1763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7189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Count</a:t>
            </a:r>
            <a:r>
              <a:rPr spc="-190" dirty="0"/>
              <a:t> </a:t>
            </a:r>
            <a:r>
              <a:rPr spc="-10" dirty="0"/>
              <a:t>of</a:t>
            </a:r>
            <a:r>
              <a:rPr spc="-90" dirty="0"/>
              <a:t> </a:t>
            </a:r>
            <a:r>
              <a:rPr spc="-105" dirty="0"/>
              <a:t>Successful</a:t>
            </a:r>
            <a:r>
              <a:rPr spc="-170" dirty="0"/>
              <a:t> </a:t>
            </a:r>
            <a:r>
              <a:rPr spc="-65" dirty="0"/>
              <a:t>Landings</a:t>
            </a:r>
            <a:endParaRPr spc="-65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5946775" cy="911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an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k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25" dirty="0">
                <a:latin typeface="Tahoma" panose="020B0604030504040204"/>
                <a:cs typeface="Tahoma" panose="020B0604030504040204"/>
              </a:rPr>
              <a:t>D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esc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5" dirty="0">
                <a:latin typeface="Tahoma" panose="020B0604030504040204"/>
                <a:cs typeface="Tahoma" panose="020B0604030504040204"/>
              </a:rPr>
              <a:t>nding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2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5" dirty="0">
                <a:latin typeface="Calibri" panose="020F0502020204030204"/>
                <a:cs typeface="Calibri" panose="020F0502020204030204"/>
              </a:rPr>
              <a:t>ount</a:t>
            </a:r>
            <a:r>
              <a:rPr sz="1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landing</a:t>
            </a:r>
            <a:r>
              <a:rPr sz="1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outcomes</a:t>
            </a:r>
            <a:r>
              <a:rPr sz="1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between</a:t>
            </a:r>
            <a:r>
              <a:rPr sz="1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2010-06-04</a:t>
            </a:r>
            <a:r>
              <a:rPr sz="1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1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2017-03-20</a:t>
            </a:r>
            <a:r>
              <a:rPr sz="1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latin typeface="Calibri" panose="020F0502020204030204"/>
                <a:cs typeface="Calibri" panose="020F0502020204030204"/>
              </a:rPr>
              <a:t>in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descending </a:t>
            </a:r>
            <a:r>
              <a:rPr sz="1400" spc="-300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10" dirty="0">
                <a:latin typeface="Calibri" panose="020F0502020204030204"/>
                <a:cs typeface="Calibri" panose="020F0502020204030204"/>
              </a:rPr>
              <a:t>order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2506" y="2285813"/>
            <a:ext cx="6339501" cy="33116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/>
          <p:nvPr/>
        </p:nvSpPr>
        <p:spPr>
          <a:xfrm>
            <a:off x="1231265" y="1644650"/>
            <a:ext cx="7138035" cy="10401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73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Data</a:t>
            </a:r>
            <a:r>
              <a:rPr sz="1800" spc="-6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collection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5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Data</a:t>
            </a:r>
            <a:r>
              <a:rPr sz="1800" spc="-7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wrangling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5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EDA</a:t>
            </a:r>
            <a:r>
              <a:rPr sz="1800" spc="-6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with</a:t>
            </a:r>
            <a:r>
              <a:rPr sz="1800" spc="-7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data</a:t>
            </a:r>
            <a:r>
              <a:rPr sz="1800" spc="-5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visualization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4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EDA</a:t>
            </a:r>
            <a:r>
              <a:rPr sz="1800" spc="-6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with</a:t>
            </a:r>
            <a:r>
              <a:rPr sz="1800" spc="-4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SQL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5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Building</a:t>
            </a:r>
            <a:r>
              <a:rPr sz="1800" spc="-3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an</a:t>
            </a:r>
            <a:r>
              <a:rPr sz="1800" spc="-3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interactive</a:t>
            </a:r>
            <a:r>
              <a:rPr sz="1800" spc="-3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map</a:t>
            </a:r>
            <a:r>
              <a:rPr sz="1800" spc="-3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4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Building</a:t>
            </a:r>
            <a:r>
              <a:rPr sz="1800" spc="-4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</a:t>
            </a:r>
            <a:r>
              <a:rPr sz="1800" spc="-4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Dashboard</a:t>
            </a:r>
            <a:r>
              <a:rPr sz="1800" spc="-3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endParaRPr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50"/>
              </a:spcBef>
              <a:buFont typeface="Wingdings" panose="05000000000000000000" charset="0"/>
              <a:buChar char="q"/>
              <a:tabLst>
                <a:tab pos="356235" algn="l"/>
              </a:tabLst>
            </a:pP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Predictive</a:t>
            </a:r>
            <a:r>
              <a:rPr sz="1800" spc="-7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analysis</a:t>
            </a:r>
            <a:endParaRPr sz="1800" dirty="0">
              <a:solidFill>
                <a:schemeClr val="tx1"/>
              </a:solidFill>
              <a:latin typeface="Calibri" panose="020F0502020204030204"/>
              <a:cs typeface="Calibri" panose="020F0502020204030204"/>
              <a:sym typeface="+mn-ea"/>
            </a:endParaRPr>
          </a:p>
          <a:p>
            <a:pPr>
              <a:lnSpc>
                <a:spcPct val="100000"/>
              </a:lnSpc>
              <a:spcBef>
                <a:spcPts val="750"/>
              </a:spcBef>
              <a:tabLst>
                <a:tab pos="356235" algn="l"/>
              </a:tabLst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R="5080" lvl="1">
              <a:lnSpc>
                <a:spcPct val="139000"/>
              </a:lnSpc>
              <a:spcBef>
                <a:spcPts val="100"/>
              </a:spcBef>
              <a:buFont typeface="Wingdings" panose="05000000000000000000" charset="0"/>
              <a:buChar char="q"/>
            </a:pPr>
            <a:r>
              <a:rPr sz="1800" spc="-2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Exploratory</a:t>
            </a:r>
            <a:r>
              <a:rPr sz="1800" spc="-5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data</a:t>
            </a:r>
            <a:r>
              <a:rPr sz="1800" spc="-5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analysis</a:t>
            </a:r>
            <a:r>
              <a:rPr sz="1800" spc="-5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results </a:t>
            </a:r>
            <a:endParaRPr sz="1800" spc="-10" dirty="0">
              <a:solidFill>
                <a:schemeClr val="tx1"/>
              </a:solidFill>
              <a:latin typeface="Calibri" panose="020F0502020204030204"/>
              <a:cs typeface="Calibri" panose="020F0502020204030204"/>
              <a:sym typeface="+mn-ea"/>
            </a:endParaRPr>
          </a:p>
          <a:p>
            <a:pPr marR="5080" lvl="1">
              <a:lnSpc>
                <a:spcPct val="139000"/>
              </a:lnSpc>
              <a:spcBef>
                <a:spcPts val="100"/>
              </a:spcBef>
              <a:buFont typeface="Wingdings" panose="05000000000000000000" charset="0"/>
              <a:buChar char="q"/>
            </a:pPr>
            <a:r>
              <a:rPr sz="1800" spc="-2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Interactive</a:t>
            </a:r>
            <a:r>
              <a:rPr sz="1800" spc="-4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analytics</a:t>
            </a:r>
            <a:r>
              <a:rPr sz="1800" spc="-3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demo</a:t>
            </a:r>
            <a:r>
              <a:rPr sz="1800" spc="-5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in</a:t>
            </a:r>
            <a:r>
              <a:rPr sz="1800" spc="-4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screenshots</a:t>
            </a:r>
            <a:endParaRPr sz="1800" spc="-10" dirty="0">
              <a:solidFill>
                <a:schemeClr val="tx1"/>
              </a:solidFill>
              <a:latin typeface="Calibri" panose="020F0502020204030204"/>
              <a:cs typeface="Calibri" panose="020F0502020204030204"/>
              <a:sym typeface="+mn-ea"/>
            </a:endParaRPr>
          </a:p>
          <a:p>
            <a:pPr marR="5080" lvl="1">
              <a:lnSpc>
                <a:spcPct val="139000"/>
              </a:lnSpc>
              <a:spcBef>
                <a:spcPts val="100"/>
              </a:spcBef>
              <a:buFont typeface="Wingdings" panose="05000000000000000000" charset="0"/>
              <a:buChar char="q"/>
            </a:pP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Predictive</a:t>
            </a:r>
            <a:r>
              <a:rPr sz="1800" spc="-7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analysis</a:t>
            </a:r>
            <a:r>
              <a:rPr sz="1800" spc="-7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results</a:t>
            </a:r>
            <a:endParaRPr lang="en-US" sz="1800" spc="-10" dirty="0">
              <a:solidFill>
                <a:schemeClr val="tx1"/>
              </a:solidFill>
              <a:latin typeface="Calibri" panose="020F0502020204030204"/>
              <a:cs typeface="Calibri" panose="020F0502020204030204"/>
              <a:sym typeface="+mn-ea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978" y="337578"/>
            <a:ext cx="668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 panose="020F0502020204030204"/>
                <a:cs typeface="Calibri" panose="020F0502020204030204"/>
              </a:rPr>
              <a:t>All</a:t>
            </a:r>
            <a:r>
              <a:rPr sz="36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latin typeface="Calibri" panose="020F0502020204030204"/>
                <a:cs typeface="Calibri" panose="020F0502020204030204"/>
              </a:rPr>
              <a:t>launch</a:t>
            </a:r>
            <a:r>
              <a:rPr sz="36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latin typeface="Calibri" panose="020F0502020204030204"/>
                <a:cs typeface="Calibri" panose="020F0502020204030204"/>
              </a:rPr>
              <a:t>sites</a:t>
            </a:r>
            <a:r>
              <a:rPr sz="36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latin typeface="Calibri" panose="020F0502020204030204"/>
                <a:cs typeface="Calibri" panose="020F0502020204030204"/>
              </a:rPr>
              <a:t>global</a:t>
            </a:r>
            <a:r>
              <a:rPr sz="36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="1" dirty="0">
                <a:latin typeface="Calibri" panose="020F0502020204030204"/>
                <a:cs typeface="Calibri" panose="020F0502020204030204"/>
              </a:rPr>
              <a:t>map</a:t>
            </a:r>
            <a:r>
              <a:rPr sz="36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latin typeface="Calibri" panose="020F0502020204030204"/>
                <a:cs typeface="Calibri" panose="020F0502020204030204"/>
              </a:rPr>
              <a:t>markers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43925" y="1354315"/>
            <a:ext cx="8503564" cy="54572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128215" y="4875377"/>
            <a:ext cx="7832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7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see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SpaceX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sites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United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States</a:t>
            </a:r>
            <a:r>
              <a:rPr sz="1800" b="1" i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America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coasts.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Florida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California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1758" y="1437843"/>
            <a:ext cx="2310130" cy="5283835"/>
            <a:chOff x="9851758" y="1437843"/>
            <a:chExt cx="2310130" cy="5283835"/>
          </a:xfrm>
        </p:grpSpPr>
        <p:sp>
          <p:nvSpPr>
            <p:cNvPr id="3" name="object 3"/>
            <p:cNvSpPr/>
            <p:nvPr/>
          </p:nvSpPr>
          <p:spPr>
            <a:xfrm>
              <a:off x="9851758" y="1437843"/>
              <a:ext cx="2310130" cy="5283835"/>
            </a:xfrm>
            <a:custGeom>
              <a:avLst/>
              <a:gdLst/>
              <a:ahLst/>
              <a:cxnLst/>
              <a:rect l="l" t="t" r="r" b="b"/>
              <a:pathLst>
                <a:path w="2310129" h="5283834">
                  <a:moveTo>
                    <a:pt x="2310117" y="0"/>
                  </a:moveTo>
                  <a:lnTo>
                    <a:pt x="0" y="0"/>
                  </a:lnTo>
                  <a:lnTo>
                    <a:pt x="0" y="5283352"/>
                  </a:lnTo>
                  <a:lnTo>
                    <a:pt x="2310117" y="5283352"/>
                  </a:lnTo>
                  <a:lnTo>
                    <a:pt x="2310117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006558" y="2018880"/>
              <a:ext cx="2000516" cy="266363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51758" y="1437474"/>
            <a:ext cx="2310765" cy="5302885"/>
          </a:xfrm>
          <a:prstGeom prst="rect">
            <a:avLst/>
          </a:prstGeom>
          <a:ln w="1907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 marL="298450" marR="421640" indent="-52070">
              <a:lnSpc>
                <a:spcPct val="100000"/>
              </a:lnSpc>
            </a:pP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California</a:t>
            </a:r>
            <a:r>
              <a:rPr sz="1800" b="1" i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Site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920"/>
              </a:spcBef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 marR="49530" algn="ctr">
              <a:lnSpc>
                <a:spcPts val="1435"/>
              </a:lnSpc>
            </a:pPr>
            <a:r>
              <a:rPr sz="1200" spc="-25" dirty="0">
                <a:solidFill>
                  <a:srgbClr val="8799B5"/>
                </a:solidFill>
                <a:latin typeface="Calibri" panose="020F0502020204030204"/>
                <a:cs typeface="Calibri" panose="020F0502020204030204"/>
              </a:rPr>
              <a:t>37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4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Colour</a:t>
            </a:r>
            <a:r>
              <a:rPr sz="3600" spc="-75" dirty="0"/>
              <a:t> </a:t>
            </a:r>
            <a:r>
              <a:rPr sz="3600" dirty="0"/>
              <a:t>Labelled</a:t>
            </a:r>
            <a:r>
              <a:rPr sz="3600" spc="-70" dirty="0"/>
              <a:t> </a:t>
            </a:r>
            <a:r>
              <a:rPr sz="3600" spc="-30" dirty="0"/>
              <a:t>Markers</a:t>
            </a:r>
            <a:endParaRPr sz="3600"/>
          </a:p>
        </p:txBody>
      </p:sp>
      <p:grpSp>
        <p:nvGrpSpPr>
          <p:cNvPr id="8" name="object 8"/>
          <p:cNvGrpSpPr/>
          <p:nvPr/>
        </p:nvGrpSpPr>
        <p:grpSpPr>
          <a:xfrm>
            <a:off x="21778" y="1432976"/>
            <a:ext cx="9772650" cy="5302885"/>
            <a:chOff x="21778" y="1432976"/>
            <a:chExt cx="9772650" cy="5302885"/>
          </a:xfrm>
        </p:grpSpPr>
        <p:sp>
          <p:nvSpPr>
            <p:cNvPr id="9" name="object 9"/>
            <p:cNvSpPr/>
            <p:nvPr/>
          </p:nvSpPr>
          <p:spPr>
            <a:xfrm>
              <a:off x="31318" y="144251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9753485" y="0"/>
                  </a:moveTo>
                  <a:lnTo>
                    <a:pt x="0" y="0"/>
                  </a:lnTo>
                  <a:lnTo>
                    <a:pt x="0" y="5283365"/>
                  </a:lnTo>
                  <a:lnTo>
                    <a:pt x="9753485" y="5283365"/>
                  </a:lnTo>
                  <a:lnTo>
                    <a:pt x="975348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318" y="1442516"/>
              <a:ext cx="9753600" cy="5283835"/>
            </a:xfrm>
            <a:custGeom>
              <a:avLst/>
              <a:gdLst/>
              <a:ahLst/>
              <a:cxnLst/>
              <a:rect l="l" t="t" r="r" b="b"/>
              <a:pathLst>
                <a:path w="9753600" h="5283834">
                  <a:moveTo>
                    <a:pt x="0" y="5283365"/>
                  </a:moveTo>
                  <a:lnTo>
                    <a:pt x="9753485" y="5283365"/>
                  </a:lnTo>
                  <a:lnTo>
                    <a:pt x="9753485" y="0"/>
                  </a:lnTo>
                  <a:lnTo>
                    <a:pt x="0" y="0"/>
                  </a:lnTo>
                  <a:lnTo>
                    <a:pt x="0" y="5283365"/>
                  </a:lnTo>
                  <a:close/>
                </a:path>
              </a:pathLst>
            </a:custGeom>
            <a:ln w="19079">
              <a:solidFill>
                <a:srgbClr val="4370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357" y="1499400"/>
              <a:ext cx="2400122" cy="28116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6684" y="1499400"/>
              <a:ext cx="2689555" cy="25599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6801" y="1497596"/>
              <a:ext cx="4248721" cy="35308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674" y="3809517"/>
              <a:ext cx="2422804" cy="281160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813659" y="5436616"/>
            <a:ext cx="189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Florida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Sites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3659" y="5985979"/>
            <a:ext cx="5306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00AE4F"/>
                </a:solidFill>
                <a:latin typeface="Calibri" panose="020F0502020204030204"/>
                <a:cs typeface="Calibri" panose="020F0502020204030204"/>
              </a:rPr>
              <a:t>Green</a:t>
            </a:r>
            <a:r>
              <a:rPr sz="1800" i="1" spc="-60" dirty="0">
                <a:solidFill>
                  <a:srgbClr val="00AE4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20" dirty="0">
                <a:solidFill>
                  <a:srgbClr val="00AE4F"/>
                </a:solidFill>
                <a:latin typeface="Calibri" panose="020F0502020204030204"/>
                <a:cs typeface="Calibri" panose="020F0502020204030204"/>
              </a:rPr>
              <a:t>Marker</a:t>
            </a:r>
            <a:r>
              <a:rPr sz="1800" i="1" spc="-65" dirty="0">
                <a:solidFill>
                  <a:srgbClr val="00AE4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shows</a:t>
            </a:r>
            <a:r>
              <a:rPr sz="1800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successful</a:t>
            </a:r>
            <a:r>
              <a:rPr sz="1800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Launches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Red</a:t>
            </a:r>
            <a:r>
              <a:rPr sz="1800" i="1" spc="-5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Marker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shows</a:t>
            </a:r>
            <a:r>
              <a:rPr sz="1800" i="1" spc="-9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Failures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978" y="162267"/>
            <a:ext cx="10190480" cy="9531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04140" marR="5080" indent="-91440">
              <a:lnSpc>
                <a:spcPts val="3460"/>
              </a:lnSpc>
              <a:spcBef>
                <a:spcPts val="530"/>
              </a:spcBef>
            </a:pPr>
            <a:r>
              <a:rPr spc="-35" dirty="0"/>
              <a:t>Working</a:t>
            </a:r>
            <a:r>
              <a:rPr spc="-95" dirty="0"/>
              <a:t> </a:t>
            </a:r>
            <a:r>
              <a:rPr dirty="0"/>
              <a:t>out</a:t>
            </a:r>
            <a:r>
              <a:rPr spc="-105" dirty="0"/>
              <a:t> </a:t>
            </a:r>
            <a:r>
              <a:rPr dirty="0"/>
              <a:t>Launch</a:t>
            </a:r>
            <a:r>
              <a:rPr spc="-75" dirty="0"/>
              <a:t> </a:t>
            </a:r>
            <a:r>
              <a:rPr dirty="0"/>
              <a:t>Sites</a:t>
            </a:r>
            <a:r>
              <a:rPr spc="-60" dirty="0"/>
              <a:t> </a:t>
            </a:r>
            <a:r>
              <a:rPr spc="-20" dirty="0"/>
              <a:t>distance</a:t>
            </a:r>
            <a:r>
              <a:rPr spc="-90" dirty="0"/>
              <a:t> </a:t>
            </a:r>
            <a:r>
              <a:rPr dirty="0"/>
              <a:t>to</a:t>
            </a:r>
            <a:r>
              <a:rPr spc="-90" dirty="0"/>
              <a:t> </a:t>
            </a:r>
            <a:r>
              <a:rPr spc="-10" dirty="0"/>
              <a:t>landmarks</a:t>
            </a:r>
            <a:r>
              <a:rPr spc="-85" dirty="0"/>
              <a:t> </a:t>
            </a:r>
            <a:r>
              <a:rPr dirty="0"/>
              <a:t>to</a:t>
            </a:r>
            <a:r>
              <a:rPr spc="-80" dirty="0"/>
              <a:t> </a:t>
            </a:r>
            <a:r>
              <a:rPr dirty="0"/>
              <a:t>find</a:t>
            </a:r>
            <a:r>
              <a:rPr spc="-80" dirty="0"/>
              <a:t> </a:t>
            </a:r>
            <a:r>
              <a:rPr spc="-10" dirty="0"/>
              <a:t>trends </a:t>
            </a:r>
            <a:r>
              <a:rPr dirty="0"/>
              <a:t>with</a:t>
            </a:r>
            <a:r>
              <a:rPr spc="-65" dirty="0"/>
              <a:t> </a:t>
            </a:r>
            <a:r>
              <a:rPr spc="-30" dirty="0"/>
              <a:t>Haversine</a:t>
            </a:r>
            <a:r>
              <a:rPr spc="-70" dirty="0"/>
              <a:t> </a:t>
            </a:r>
            <a:r>
              <a:rPr spc="-10" dirty="0"/>
              <a:t>formula</a:t>
            </a:r>
            <a:r>
              <a:rPr spc="-60" dirty="0"/>
              <a:t> </a:t>
            </a:r>
            <a:r>
              <a:rPr dirty="0"/>
              <a:t>using</a:t>
            </a:r>
            <a:r>
              <a:rPr spc="-65" dirty="0"/>
              <a:t> </a:t>
            </a:r>
            <a:r>
              <a:rPr spc="-35" dirty="0"/>
              <a:t>CCAFS-SLC-</a:t>
            </a:r>
            <a:r>
              <a:rPr dirty="0"/>
              <a:t>40</a:t>
            </a:r>
            <a:r>
              <a:rPr spc="-55" dirty="0"/>
              <a:t> </a:t>
            </a:r>
            <a:r>
              <a:rPr dirty="0"/>
              <a:t>as</a:t>
            </a:r>
            <a:r>
              <a:rPr spc="-75" dirty="0"/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reference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58925" y="1552676"/>
            <a:ext cx="3463556" cy="276588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20101" y="3905174"/>
            <a:ext cx="1617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Distance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coast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95" y="1557007"/>
            <a:ext cx="2829598" cy="47987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2061" y="5618784"/>
            <a:ext cx="1508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Distance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Railway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Station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3881" y="1552676"/>
            <a:ext cx="4131360" cy="27658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07016" y="3522497"/>
            <a:ext cx="154813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Distance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closest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Highway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3881" y="4365726"/>
            <a:ext cx="2338920" cy="19900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07016" y="5618784"/>
            <a:ext cx="1073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7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Distance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Coastline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4598" y="4365726"/>
            <a:ext cx="1917001" cy="199007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917222" y="5895619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Distance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City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1475" y="4755515"/>
            <a:ext cx="3858895" cy="120967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94615" marR="40640" indent="-66675">
              <a:lnSpc>
                <a:spcPct val="100000"/>
              </a:lnSpc>
              <a:spcBef>
                <a:spcPts val="100"/>
              </a:spcBef>
              <a:buSzPct val="86000"/>
              <a:buFont typeface="Times New Roman" panose="02020603050405020304"/>
              <a:buChar char="•"/>
              <a:tabLst>
                <a:tab pos="147955" algn="l"/>
              </a:tabLst>
            </a:pP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Are</a:t>
            </a:r>
            <a:r>
              <a:rPr sz="1400" spc="-6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launch</a:t>
            </a:r>
            <a:r>
              <a:rPr sz="1400" spc="-6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sites</a:t>
            </a:r>
            <a:r>
              <a:rPr sz="1400" spc="-5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close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proximity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to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	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railways?</a:t>
            </a:r>
            <a:r>
              <a:rPr sz="1400" spc="-12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No</a:t>
            </a:r>
            <a:endParaRPr sz="1400">
              <a:latin typeface="Consolas" panose="020B0609020204030204"/>
              <a:cs typeface="Consolas" panose="020B0609020204030204"/>
            </a:endParaRPr>
          </a:p>
          <a:p>
            <a:pPr marL="94615" marR="40640" indent="-66675">
              <a:lnSpc>
                <a:spcPct val="100000"/>
              </a:lnSpc>
              <a:buSzPct val="86000"/>
              <a:buFont typeface="Times New Roman" panose="02020603050405020304"/>
              <a:buChar char="•"/>
              <a:tabLst>
                <a:tab pos="147955" algn="l"/>
              </a:tabLst>
            </a:pP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Are</a:t>
            </a:r>
            <a:r>
              <a:rPr sz="1400" spc="-6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launch</a:t>
            </a:r>
            <a:r>
              <a:rPr sz="1400" spc="-6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sites</a:t>
            </a:r>
            <a:r>
              <a:rPr sz="1400" spc="-5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close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proximity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to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	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highways?</a:t>
            </a:r>
            <a:r>
              <a:rPr sz="1400" spc="-12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No</a:t>
            </a:r>
            <a:endParaRPr sz="1400">
              <a:latin typeface="Consolas" panose="020B0609020204030204"/>
              <a:cs typeface="Consolas" panose="020B0609020204030204"/>
            </a:endParaRPr>
          </a:p>
          <a:p>
            <a:pPr marL="50165" marR="30480" indent="-4445">
              <a:lnSpc>
                <a:spcPts val="1680"/>
              </a:lnSpc>
              <a:spcBef>
                <a:spcPts val="55"/>
              </a:spcBef>
              <a:buSzPct val="86000"/>
              <a:buFont typeface="Times New Roman" panose="02020603050405020304"/>
              <a:buChar char="•"/>
              <a:tabLst>
                <a:tab pos="50165" algn="l"/>
                <a:tab pos="112395" algn="l"/>
              </a:tabLst>
            </a:pP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	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Are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launch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sites</a:t>
            </a:r>
            <a:r>
              <a:rPr sz="1400" spc="-7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in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close</a:t>
            </a:r>
            <a:r>
              <a:rPr sz="1400" spc="-6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proximity</a:t>
            </a:r>
            <a:r>
              <a:rPr sz="1400" spc="-7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to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coastline?</a:t>
            </a:r>
            <a:r>
              <a:rPr sz="1400" spc="-13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Yes</a:t>
            </a:r>
            <a:endParaRPr sz="1400">
              <a:latin typeface="Consolas" panose="020B0609020204030204"/>
              <a:cs typeface="Consolas" panose="020B0609020204030204"/>
            </a:endParaRPr>
          </a:p>
          <a:p>
            <a:pPr marL="95250" indent="-66675">
              <a:lnSpc>
                <a:spcPts val="1620"/>
              </a:lnSpc>
              <a:buSzPct val="86000"/>
              <a:buFont typeface="Times New Roman" panose="02020603050405020304"/>
              <a:buChar char="•"/>
              <a:tabLst>
                <a:tab pos="95250" algn="l"/>
              </a:tabLst>
            </a:pP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Do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launch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sites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keep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certain</a:t>
            </a:r>
            <a:r>
              <a:rPr sz="1400" spc="-4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1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distance</a:t>
            </a:r>
            <a:endParaRPr sz="1400">
              <a:latin typeface="Consolas" panose="020B0609020204030204"/>
              <a:cs typeface="Consolas" panose="020B0609020204030204"/>
            </a:endParaRPr>
          </a:p>
          <a:p>
            <a:pPr marL="147955">
              <a:lnSpc>
                <a:spcPct val="100000"/>
              </a:lnSpc>
            </a:pP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away</a:t>
            </a:r>
            <a:r>
              <a:rPr sz="1400" spc="-5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from</a:t>
            </a:r>
            <a:r>
              <a:rPr sz="1400" spc="-6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cities?</a:t>
            </a:r>
            <a:r>
              <a:rPr sz="1400" spc="-4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 </a:t>
            </a:r>
            <a:r>
              <a:rPr sz="1400" spc="-25" dirty="0">
                <a:solidFill>
                  <a:srgbClr val="1B1B1B"/>
                </a:solidFill>
                <a:latin typeface="Consolas" panose="020B0609020204030204"/>
                <a:cs typeface="Consolas" panose="020B0609020204030204"/>
              </a:rPr>
              <a:t>Yes</a:t>
            </a:r>
            <a:endParaRPr sz="1400">
              <a:latin typeface="Consolas" panose="020B0609020204030204"/>
              <a:cs typeface="Consolas" panose="020B0609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704" y="3541585"/>
            <a:ext cx="85369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Dashboard</a:t>
            </a:r>
            <a:r>
              <a:rPr sz="6000" spc="-110" dirty="0"/>
              <a:t> </a:t>
            </a:r>
            <a:r>
              <a:rPr sz="6000" dirty="0"/>
              <a:t>with</a:t>
            </a:r>
            <a:r>
              <a:rPr sz="6000" spc="-105" dirty="0"/>
              <a:t> </a:t>
            </a:r>
            <a:r>
              <a:rPr sz="6000" dirty="0"/>
              <a:t>Plotly</a:t>
            </a:r>
            <a:r>
              <a:rPr sz="6000" spc="-95" dirty="0"/>
              <a:t> </a:t>
            </a:r>
            <a:r>
              <a:rPr sz="6000" spc="-20" dirty="0"/>
              <a:t>Dash</a:t>
            </a:r>
            <a:endParaRPr sz="6000"/>
          </a:p>
        </p:txBody>
      </p:sp>
      <p:sp>
        <p:nvSpPr>
          <p:cNvPr id="5" name="object 3"/>
          <p:cNvSpPr txBox="1">
            <a:spLocks noGrp="1"/>
          </p:cNvSpPr>
          <p:nvPr/>
        </p:nvSpPr>
        <p:spPr>
          <a:xfrm>
            <a:off x="914514" y="2488755"/>
            <a:ext cx="853694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/>
              <a:t>Section 4:</a:t>
            </a:r>
            <a:endParaRPr lang="en-US"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454" y="342950"/>
            <a:ext cx="9317990" cy="9531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0"/>
              </a:spcBef>
            </a:pPr>
            <a:r>
              <a:rPr spc="-20" dirty="0"/>
              <a:t>DASHBOARD</a:t>
            </a:r>
            <a:r>
              <a:rPr spc="-70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dirty="0"/>
              <a:t>Pie</a:t>
            </a:r>
            <a:r>
              <a:rPr spc="-60" dirty="0"/>
              <a:t> </a:t>
            </a:r>
            <a:r>
              <a:rPr dirty="0"/>
              <a:t>chart</a:t>
            </a:r>
            <a:r>
              <a:rPr spc="-80" dirty="0"/>
              <a:t> </a:t>
            </a:r>
            <a:r>
              <a:rPr dirty="0"/>
              <a:t>showing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spc="-10" dirty="0"/>
              <a:t>percentage achieved</a:t>
            </a:r>
            <a:r>
              <a:rPr spc="-105" dirty="0"/>
              <a:t> </a:t>
            </a:r>
            <a:r>
              <a:rPr dirty="0"/>
              <a:t>by</a:t>
            </a:r>
            <a:r>
              <a:rPr spc="-85" dirty="0"/>
              <a:t> </a:t>
            </a:r>
            <a:r>
              <a:rPr dirty="0"/>
              <a:t>each</a:t>
            </a:r>
            <a:r>
              <a:rPr spc="-85" dirty="0"/>
              <a:t> </a:t>
            </a:r>
            <a:r>
              <a:rPr dirty="0"/>
              <a:t>launch</a:t>
            </a:r>
            <a:r>
              <a:rPr spc="-90" dirty="0"/>
              <a:t> </a:t>
            </a:r>
            <a:r>
              <a:rPr spc="-20" dirty="0"/>
              <a:t>site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7680" y="1733042"/>
            <a:ext cx="7796885" cy="43185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83933" y="5225656"/>
            <a:ext cx="398526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see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KSC</a:t>
            </a:r>
            <a:r>
              <a:rPr sz="1800" b="1" i="1" spc="-7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LC-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39A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had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most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successful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launches</a:t>
            </a:r>
            <a:r>
              <a:rPr sz="1800" b="1" i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sites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20286" y="2092312"/>
            <a:ext cx="5522760" cy="35056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440" rIns="0" bIns="0" rtlCol="0">
            <a:spAutoFit/>
          </a:bodyPr>
          <a:lstStyle/>
          <a:p>
            <a:pPr marL="73660" marR="5080" indent="-91440">
              <a:lnSpc>
                <a:spcPts val="3460"/>
              </a:lnSpc>
              <a:spcBef>
                <a:spcPts val="530"/>
              </a:spcBef>
            </a:pPr>
            <a:r>
              <a:rPr spc="-20" dirty="0"/>
              <a:t>DASHBOARD</a:t>
            </a:r>
            <a:r>
              <a:rPr spc="-75" dirty="0"/>
              <a:t> </a:t>
            </a:r>
            <a:r>
              <a:rPr dirty="0"/>
              <a:t>–</a:t>
            </a:r>
            <a:r>
              <a:rPr spc="-70" dirty="0"/>
              <a:t> </a:t>
            </a:r>
            <a:r>
              <a:rPr dirty="0"/>
              <a:t>Pie</a:t>
            </a:r>
            <a:r>
              <a:rPr spc="-70" dirty="0"/>
              <a:t> </a:t>
            </a:r>
            <a:r>
              <a:rPr dirty="0"/>
              <a:t>chart</a:t>
            </a:r>
            <a:r>
              <a:rPr spc="-85" dirty="0"/>
              <a:t> </a:t>
            </a:r>
            <a:r>
              <a:rPr dirty="0"/>
              <a:t>for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launch</a:t>
            </a:r>
            <a:r>
              <a:rPr spc="-55" dirty="0"/>
              <a:t> </a:t>
            </a:r>
            <a:r>
              <a:rPr dirty="0"/>
              <a:t>site</a:t>
            </a:r>
            <a:r>
              <a:rPr spc="-75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spc="-10" dirty="0"/>
              <a:t>highest </a:t>
            </a:r>
            <a:r>
              <a:rPr dirty="0"/>
              <a:t>launch</a:t>
            </a:r>
            <a:r>
              <a:rPr spc="-75" dirty="0"/>
              <a:t> </a:t>
            </a:r>
            <a:r>
              <a:rPr dirty="0"/>
              <a:t>success</a:t>
            </a:r>
            <a:r>
              <a:rPr spc="-95" dirty="0"/>
              <a:t> </a:t>
            </a:r>
            <a:r>
              <a:rPr spc="-10" dirty="0"/>
              <a:t>ratio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2472740" y="5748743"/>
            <a:ext cx="713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KSC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LC-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39A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achieved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76.9%</a:t>
            </a:r>
            <a:r>
              <a:rPr sz="1800" b="1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success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rate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while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1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geFng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23.1%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failure</a:t>
            </a:r>
            <a:r>
              <a:rPr sz="1800" b="1" i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3059" y="236905"/>
            <a:ext cx="10168890" cy="9531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04140" marR="5080" indent="-91440">
              <a:lnSpc>
                <a:spcPts val="3460"/>
              </a:lnSpc>
              <a:spcBef>
                <a:spcPts val="530"/>
              </a:spcBef>
            </a:pPr>
            <a:r>
              <a:rPr spc="-20" dirty="0"/>
              <a:t>DASHBOARD</a:t>
            </a:r>
            <a:r>
              <a:rPr spc="-105" dirty="0"/>
              <a:t> </a:t>
            </a:r>
            <a:r>
              <a:rPr dirty="0"/>
              <a:t>–</a:t>
            </a:r>
            <a:r>
              <a:rPr spc="-100" dirty="0"/>
              <a:t> </a:t>
            </a:r>
            <a:r>
              <a:rPr spc="-30" dirty="0"/>
              <a:t>Payload</a:t>
            </a:r>
            <a:r>
              <a:rPr spc="-105" dirty="0"/>
              <a:t> </a:t>
            </a:r>
            <a:r>
              <a:rPr dirty="0"/>
              <a:t>vs.</a:t>
            </a:r>
            <a:r>
              <a:rPr spc="-110" dirty="0"/>
              <a:t> </a:t>
            </a:r>
            <a:r>
              <a:rPr dirty="0"/>
              <a:t>Launch</a:t>
            </a:r>
            <a:r>
              <a:rPr spc="-95" dirty="0"/>
              <a:t> </a:t>
            </a:r>
            <a:r>
              <a:rPr spc="-10" dirty="0"/>
              <a:t>Outcome</a:t>
            </a:r>
            <a:r>
              <a:rPr spc="-105" dirty="0"/>
              <a:t> </a:t>
            </a:r>
            <a:r>
              <a:rPr spc="-20" dirty="0"/>
              <a:t>scatter</a:t>
            </a:r>
            <a:r>
              <a:rPr spc="-105" dirty="0"/>
              <a:t> </a:t>
            </a:r>
            <a:r>
              <a:rPr dirty="0"/>
              <a:t>plot</a:t>
            </a:r>
            <a:r>
              <a:rPr spc="-114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spc="-25" dirty="0"/>
              <a:t>all </a:t>
            </a:r>
            <a:r>
              <a:rPr dirty="0"/>
              <a:t>sites,</a:t>
            </a:r>
            <a:r>
              <a:rPr spc="-95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40" dirty="0"/>
              <a:t>different</a:t>
            </a:r>
            <a:r>
              <a:rPr spc="-105" dirty="0"/>
              <a:t> </a:t>
            </a:r>
            <a:r>
              <a:rPr spc="-10" dirty="0"/>
              <a:t>payload</a:t>
            </a:r>
            <a:r>
              <a:rPr spc="-105" dirty="0"/>
              <a:t> </a:t>
            </a:r>
            <a:r>
              <a:rPr dirty="0"/>
              <a:t>selected</a:t>
            </a:r>
            <a:r>
              <a:rPr spc="-95" dirty="0"/>
              <a:t> </a:t>
            </a:r>
            <a:r>
              <a:rPr dirty="0"/>
              <a:t>in</a:t>
            </a:r>
            <a:r>
              <a:rPr spc="-100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spc="-20" dirty="0"/>
              <a:t>range</a:t>
            </a:r>
            <a:r>
              <a:rPr spc="-100" dirty="0"/>
              <a:t> </a:t>
            </a:r>
            <a:r>
              <a:rPr spc="-10" dirty="0"/>
              <a:t>slider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839774" y="1597939"/>
            <a:ext cx="3461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Low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Weighted</a:t>
            </a:r>
            <a:r>
              <a:rPr sz="1800" b="1" i="1" spc="-6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Payload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0kg</a:t>
            </a:r>
            <a:r>
              <a:rPr sz="1800" b="1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4000kg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8960" y="1957311"/>
            <a:ext cx="5587923" cy="27313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881" y="2019960"/>
            <a:ext cx="5984278" cy="29087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47218" y="1661299"/>
            <a:ext cx="413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Heavy</a:t>
            </a:r>
            <a:r>
              <a:rPr sz="1800" b="1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Weighted</a:t>
            </a:r>
            <a:r>
              <a:rPr sz="1800" b="1" i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Payload</a:t>
            </a:r>
            <a:r>
              <a:rPr sz="1800" b="1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4000kg</a:t>
            </a:r>
            <a:r>
              <a:rPr sz="1800" b="1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18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10000kg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4853" y="5456059"/>
            <a:ext cx="9177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1800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see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success</a:t>
            </a:r>
            <a:r>
              <a:rPr sz="1800" i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rates</a:t>
            </a:r>
            <a:r>
              <a:rPr sz="1800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i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low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weighted</a:t>
            </a:r>
            <a:r>
              <a:rPr sz="1800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payloads</a:t>
            </a:r>
            <a:r>
              <a:rPr sz="1800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i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higher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than</a:t>
            </a:r>
            <a:r>
              <a:rPr sz="1800" i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i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heavy</a:t>
            </a:r>
            <a:r>
              <a:rPr sz="1800" i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weighted</a:t>
            </a:r>
            <a:r>
              <a:rPr sz="1800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payloads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32912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Classification</a:t>
            </a:r>
            <a:endParaRPr spc="-80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964045" cy="1506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Accuracy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 panose="020B0604030504040204"/>
              <a:cs typeface="Tahoma" panose="020B0604030504040204"/>
            </a:endParaRPr>
          </a:p>
          <a:p>
            <a:pPr marL="184785" marR="84455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15" dirty="0">
                <a:latin typeface="Times New Roman" panose="02020603050405020304" charset="0"/>
                <a:cs typeface="Times New Roman" panose="02020603050405020304" charset="0"/>
              </a:rPr>
              <a:t>All</a:t>
            </a:r>
            <a:r>
              <a:rPr sz="1400" b="1" spc="-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5" dirty="0">
                <a:latin typeface="Times New Roman" panose="02020603050405020304" charset="0"/>
                <a:cs typeface="Times New Roman" panose="02020603050405020304" charset="0"/>
              </a:rPr>
              <a:t>models</a:t>
            </a:r>
            <a:r>
              <a:rPr sz="1400" b="1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performed</a:t>
            </a:r>
            <a:r>
              <a:rPr sz="1400" spc="-1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-15" dirty="0">
                <a:latin typeface="Times New Roman" panose="02020603050405020304" charset="0"/>
                <a:cs typeface="Times New Roman" panose="02020603050405020304" charset="0"/>
              </a:rPr>
              <a:t>at</a:t>
            </a:r>
            <a:r>
              <a:rPr sz="14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40" dirty="0">
                <a:latin typeface="Times New Roman" panose="02020603050405020304" charset="0"/>
                <a:cs typeface="Times New Roman" panose="02020603050405020304" charset="0"/>
              </a:rPr>
              <a:t>about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30" dirty="0">
                <a:latin typeface="Times New Roman" panose="02020603050405020304" charset="0"/>
                <a:cs typeface="Times New Roman" panose="02020603050405020304" charset="0"/>
              </a:rPr>
              <a:t>same</a:t>
            </a:r>
            <a:r>
              <a:rPr sz="1400"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35" dirty="0">
                <a:latin typeface="Times New Roman" panose="02020603050405020304" charset="0"/>
                <a:cs typeface="Times New Roman" panose="02020603050405020304" charset="0"/>
              </a:rPr>
              <a:t>level</a:t>
            </a:r>
            <a:r>
              <a:rPr sz="1400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1400"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had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40" dirty="0">
                <a:latin typeface="Times New Roman" panose="02020603050405020304" charset="0"/>
                <a:cs typeface="Times New Roman" panose="02020603050405020304" charset="0"/>
              </a:rPr>
              <a:t>same</a:t>
            </a:r>
            <a:r>
              <a:rPr sz="1400" b="1" spc="-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40" dirty="0">
                <a:latin typeface="Times New Roman" panose="02020603050405020304" charset="0"/>
                <a:cs typeface="Times New Roman" panose="02020603050405020304" charset="0"/>
              </a:rPr>
              <a:t>scores</a:t>
            </a:r>
            <a:r>
              <a:rPr sz="1400" b="1" spc="-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1400" spc="5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45" dirty="0">
                <a:latin typeface="Times New Roman" panose="02020603050405020304" charset="0"/>
                <a:cs typeface="Times New Roman" panose="02020603050405020304" charset="0"/>
              </a:rPr>
              <a:t>accuracy</a:t>
            </a:r>
            <a:r>
              <a:rPr sz="1400" spc="-45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sz="1400" spc="-1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dirty="0">
                <a:latin typeface="Times New Roman" panose="02020603050405020304" charset="0"/>
                <a:cs typeface="Times New Roman" panose="02020603050405020304" charset="0"/>
              </a:rPr>
              <a:t>This</a:t>
            </a:r>
            <a:r>
              <a:rPr sz="1400" spc="-12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10" dirty="0">
                <a:latin typeface="Times New Roman" panose="02020603050405020304" charset="0"/>
                <a:cs typeface="Times New Roman" panose="02020603050405020304" charset="0"/>
              </a:rPr>
              <a:t>is</a:t>
            </a:r>
            <a:r>
              <a:rPr sz="1400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0" dirty="0">
                <a:latin typeface="Times New Roman" panose="02020603050405020304" charset="0"/>
                <a:cs typeface="Times New Roman" panose="02020603050405020304" charset="0"/>
              </a:rPr>
              <a:t>likely</a:t>
            </a:r>
            <a:r>
              <a:rPr sz="1400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70" dirty="0">
                <a:latin typeface="Times New Roman" panose="02020603050405020304" charset="0"/>
                <a:cs typeface="Times New Roman" panose="02020603050405020304" charset="0"/>
              </a:rPr>
              <a:t>due</a:t>
            </a:r>
            <a:r>
              <a:rPr sz="1400" spc="-11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35" dirty="0"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14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35" dirty="0">
                <a:latin typeface="Times New Roman" panose="02020603050405020304" charset="0"/>
                <a:cs typeface="Times New Roman" panose="02020603050405020304" charset="0"/>
              </a:rPr>
              <a:t>small</a:t>
            </a:r>
            <a:r>
              <a:rPr sz="1400" b="1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40" dirty="0"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r>
              <a:rPr sz="1400" spc="-4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sz="1400" spc="-17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0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15" dirty="0">
                <a:latin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sz="1400" b="1" spc="-114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60" dirty="0">
                <a:latin typeface="Times New Roman" panose="02020603050405020304" charset="0"/>
                <a:cs typeface="Times New Roman" panose="02020603050405020304" charset="0"/>
              </a:rPr>
              <a:t>Tree</a:t>
            </a:r>
            <a:r>
              <a:rPr sz="1400" b="1" spc="-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5" dirty="0"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1400" b="1" spc="-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25" dirty="0">
                <a:latin typeface="Times New Roman" panose="02020603050405020304" charset="0"/>
                <a:cs typeface="Times New Roman" panose="02020603050405020304" charset="0"/>
              </a:rPr>
              <a:t>slightly </a:t>
            </a:r>
            <a:r>
              <a:rPr sz="1400" b="1" spc="-3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b="1" spc="-30" dirty="0">
                <a:latin typeface="Times New Roman" panose="02020603050405020304" charset="0"/>
                <a:cs typeface="Times New Roman" panose="02020603050405020304" charset="0"/>
              </a:rPr>
              <a:t>ou</a:t>
            </a:r>
            <a:r>
              <a:rPr sz="1400" b="1" spc="-15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1400" b="1" spc="15" dirty="0">
                <a:latin typeface="Times New Roman" panose="02020603050405020304" charset="0"/>
                <a:cs typeface="Times New Roman" panose="02020603050405020304" charset="0"/>
              </a:rPr>
              <a:t>p</a:t>
            </a:r>
            <a:r>
              <a:rPr sz="1400" b="1" spc="20" dirty="0"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sz="1400" b="1" spc="-15" dirty="0">
                <a:latin typeface="Times New Roman" panose="02020603050405020304" charset="0"/>
                <a:cs typeface="Times New Roman" panose="02020603050405020304" charset="0"/>
              </a:rPr>
              <a:t>rformed</a:t>
            </a:r>
            <a:r>
              <a:rPr sz="1400" b="1" spc="-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5" dirty="0"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1400"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-30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1400" spc="10" dirty="0">
                <a:latin typeface="Times New Roman" panose="02020603050405020304" charset="0"/>
                <a:cs typeface="Times New Roman" panose="02020603050405020304" charset="0"/>
              </a:rPr>
              <a:t>est</a:t>
            </a:r>
            <a:r>
              <a:rPr sz="1400" spc="-10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0" dirty="0">
                <a:latin typeface="Times New Roman" panose="02020603050405020304" charset="0"/>
                <a:cs typeface="Times New Roman" panose="02020603050405020304" charset="0"/>
              </a:rPr>
              <a:t>w</a:t>
            </a:r>
            <a:r>
              <a:rPr sz="1400" spc="5" dirty="0"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en</a:t>
            </a:r>
            <a:r>
              <a:rPr sz="1400" spc="-9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20" dirty="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1400" spc="85" dirty="0">
                <a:latin typeface="Times New Roman" panose="02020603050405020304" charset="0"/>
                <a:cs typeface="Times New Roman" panose="02020603050405020304" charset="0"/>
              </a:rPr>
              <a:t>oo</a:t>
            </a:r>
            <a:r>
              <a:rPr sz="1400" spc="45" dirty="0">
                <a:latin typeface="Times New Roman" panose="02020603050405020304" charset="0"/>
                <a:cs typeface="Times New Roman" panose="02020603050405020304" charset="0"/>
              </a:rPr>
              <a:t>king</a:t>
            </a:r>
            <a:r>
              <a:rPr sz="14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-25" dirty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sz="1400" spc="-5" dirty="0"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1400" spc="-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400" spc="-7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sz="1400" spc="120" dirty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1400" spc="-5" dirty="0">
                <a:latin typeface="Times New Roman" panose="02020603050405020304" charset="0"/>
                <a:cs typeface="Times New Roman" panose="02020603050405020304" charset="0"/>
              </a:rPr>
              <a:t>est_</a:t>
            </a:r>
            <a:r>
              <a:rPr sz="1400" spc="25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1400" spc="30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1400" spc="85" dirty="0"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1400" spc="-30" dirty="0"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1400" spc="50" dirty="0">
                <a:latin typeface="Times New Roman" panose="02020603050405020304" charset="0"/>
                <a:cs typeface="Times New Roman" panose="02020603050405020304" charset="0"/>
              </a:rPr>
              <a:t>e</a:t>
            </a:r>
            <a:endParaRPr sz="1400">
              <a:latin typeface="Times New Roman" panose="02020603050405020304" charset="0"/>
              <a:cs typeface="Times New Roman" panose="02020603050405020304" charset="0"/>
            </a:endParaRPr>
          </a:p>
          <a:p>
            <a:pPr marL="12065" indent="0">
              <a:lnSpc>
                <a:spcPct val="100000"/>
              </a:lnSpc>
              <a:spcBef>
                <a:spcPts val="1165"/>
              </a:spcBef>
              <a:buFont typeface="Arial MT"/>
              <a:buNone/>
              <a:tabLst>
                <a:tab pos="185420" algn="l"/>
              </a:tabLst>
            </a:pPr>
            <a:endParaRPr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11910" y="3019955"/>
            <a:ext cx="3604483" cy="10624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4225693"/>
            <a:ext cx="7216140" cy="201329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4756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Confusion</a:t>
            </a:r>
            <a:r>
              <a:rPr spc="-235" dirty="0"/>
              <a:t> </a:t>
            </a:r>
            <a:r>
              <a:rPr spc="-75" dirty="0"/>
              <a:t>Matrices</a:t>
            </a:r>
            <a:endParaRPr spc="-75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42380" cy="5033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erf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o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75" dirty="0">
                <a:latin typeface="Tahoma" panose="020B0604030504040204"/>
                <a:cs typeface="Tahoma" panose="020B0604030504040204"/>
              </a:rPr>
              <a:t>m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ance</a:t>
            </a:r>
            <a:r>
              <a:rPr sz="1400" b="1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Summ</a:t>
            </a:r>
            <a:r>
              <a:rPr sz="1400" b="1" spc="-4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ry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4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confusion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matrix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summarizes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performance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classification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algorithm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5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confusion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matrices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were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identical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fact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that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there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are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false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positives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(Type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1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error)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is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not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good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5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n</a:t>
            </a:r>
            <a:r>
              <a:rPr sz="1400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usi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dirty="0">
                <a:latin typeface="Tahoma" panose="020B0604030504040204"/>
                <a:cs typeface="Tahoma" panose="020B0604030504040204"/>
              </a:rPr>
              <a:t>tr</a:t>
            </a:r>
            <a:r>
              <a:rPr sz="1400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x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90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utp</a:t>
            </a:r>
            <a:r>
              <a:rPr sz="1400" spc="-25" dirty="0">
                <a:latin typeface="Tahoma" panose="020B0604030504040204"/>
                <a:cs typeface="Tahoma" panose="020B0604030504040204"/>
              </a:rPr>
              <a:t>uts: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35" dirty="0">
                <a:latin typeface="Tahoma" panose="020B0604030504040204"/>
                <a:cs typeface="Tahoma" panose="020B0604030504040204"/>
              </a:rPr>
              <a:t>2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1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5" dirty="0">
                <a:latin typeface="Tahoma" panose="020B0604030504040204"/>
                <a:cs typeface="Tahoma" panose="020B0604030504040204"/>
              </a:rPr>
              <a:t>u</a:t>
            </a:r>
            <a:r>
              <a:rPr sz="11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ositive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5" dirty="0">
                <a:latin typeface="Tahoma" panose="020B0604030504040204"/>
                <a:cs typeface="Tahoma" panose="020B0604030504040204"/>
              </a:rPr>
              <a:t>3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1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5" dirty="0">
                <a:latin typeface="Tahoma" panose="020B0604030504040204"/>
                <a:cs typeface="Tahoma" panose="020B0604030504040204"/>
              </a:rPr>
              <a:t>u</a:t>
            </a:r>
            <a:r>
              <a:rPr sz="11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n</a:t>
            </a:r>
            <a:r>
              <a:rPr sz="11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30" dirty="0">
                <a:latin typeface="Tahoma" panose="020B0604030504040204"/>
                <a:cs typeface="Tahoma" panose="020B0604030504040204"/>
              </a:rPr>
              <a:t>ga</a:t>
            </a:r>
            <a:r>
              <a:rPr sz="1100" spc="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ive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Font typeface="Arial MT"/>
              <a:buChar char="•"/>
              <a:tabLst>
                <a:tab pos="645795" algn="l"/>
              </a:tabLst>
            </a:pPr>
            <a:r>
              <a:rPr sz="1100" b="1" spc="1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3</a:t>
            </a:r>
            <a:r>
              <a:rPr sz="1100" b="1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b="1" spc="-2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Fa</a:t>
            </a:r>
            <a:r>
              <a:rPr sz="1100" b="1" spc="-2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100" b="1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100" b="1" spc="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100" b="1" spc="-5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b="1" spc="2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b="1" spc="-1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100" b="1" spc="-2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100" b="1" spc="-2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100" b="1" spc="-4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100" b="1" spc="-1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100" b="1" spc="-2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1100" b="1" spc="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5" dirty="0">
                <a:latin typeface="Tahoma" panose="020B0604030504040204"/>
                <a:cs typeface="Tahoma" panose="020B0604030504040204"/>
              </a:rPr>
              <a:t>0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45" dirty="0">
                <a:latin typeface="Tahoma" panose="020B0604030504040204"/>
                <a:cs typeface="Tahoma" panose="020B0604030504040204"/>
              </a:rPr>
              <a:t>F</a:t>
            </a:r>
            <a:r>
              <a:rPr sz="1100" spc="10" dirty="0">
                <a:latin typeface="Tahoma" panose="020B0604030504040204"/>
                <a:cs typeface="Tahoma" panose="020B0604030504040204"/>
              </a:rPr>
              <a:t>al</a:t>
            </a:r>
            <a:r>
              <a:rPr sz="1100" spc="25" dirty="0">
                <a:latin typeface="Tahoma" panose="020B0604030504040204"/>
                <a:cs typeface="Tahoma" panose="020B0604030504040204"/>
              </a:rPr>
              <a:t>se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100" dirty="0">
                <a:latin typeface="Tahoma" panose="020B0604030504040204"/>
                <a:cs typeface="Tahoma" panose="020B0604030504040204"/>
              </a:rPr>
              <a:t>N</a:t>
            </a:r>
            <a:r>
              <a:rPr sz="11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30" dirty="0">
                <a:latin typeface="Tahoma" panose="020B0604030504040204"/>
                <a:cs typeface="Tahoma" panose="020B0604030504040204"/>
              </a:rPr>
              <a:t>ga</a:t>
            </a:r>
            <a:r>
              <a:rPr sz="1100" spc="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ive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85" dirty="0">
                <a:latin typeface="Tahoma" panose="020B0604030504040204"/>
                <a:cs typeface="Tahoma" panose="020B0604030504040204"/>
              </a:rPr>
              <a:t>P</a:t>
            </a:r>
            <a:r>
              <a:rPr sz="1400" b="1" spc="-85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10" dirty="0">
                <a:latin typeface="Tahoma" panose="020B0604030504040204"/>
                <a:cs typeface="Tahoma" panose="020B0604030504040204"/>
              </a:rPr>
              <a:t>i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sio</a:t>
            </a:r>
            <a:r>
              <a:rPr sz="1400" b="1" spc="-25" dirty="0">
                <a:latin typeface="Tahoma" panose="020B0604030504040204"/>
                <a:cs typeface="Tahoma" panose="020B0604030504040204"/>
              </a:rPr>
              <a:t>n</a:t>
            </a:r>
            <a:r>
              <a:rPr sz="140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=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TP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(TP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FP)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40" dirty="0">
                <a:latin typeface="Tahoma" panose="020B0604030504040204"/>
                <a:cs typeface="Tahoma" panose="020B0604030504040204"/>
              </a:rPr>
              <a:t>2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40" dirty="0">
                <a:latin typeface="Tahoma" panose="020B0604030504040204"/>
                <a:cs typeface="Tahoma" panose="020B0604030504040204"/>
              </a:rPr>
              <a:t>5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=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" dirty="0">
                <a:latin typeface="Tahoma" panose="020B0604030504040204"/>
                <a:cs typeface="Tahoma" panose="020B0604030504040204"/>
              </a:rPr>
              <a:t>.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8</a:t>
            </a:r>
            <a:r>
              <a:rPr sz="1100" spc="40" dirty="0">
                <a:latin typeface="Tahoma" panose="020B0604030504040204"/>
                <a:cs typeface="Tahoma" panose="020B0604030504040204"/>
              </a:rPr>
              <a:t>0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1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b="1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=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TP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(TP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FN)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35" dirty="0">
                <a:latin typeface="Tahoma" panose="020B0604030504040204"/>
                <a:cs typeface="Tahoma" panose="020B0604030504040204"/>
              </a:rPr>
              <a:t>2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35" dirty="0">
                <a:latin typeface="Tahoma" panose="020B0604030504040204"/>
                <a:cs typeface="Tahoma" panose="020B0604030504040204"/>
              </a:rPr>
              <a:t>2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=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35" dirty="0">
                <a:latin typeface="Tahoma" panose="020B0604030504040204"/>
                <a:cs typeface="Tahoma" panose="020B0604030504040204"/>
              </a:rPr>
              <a:t>1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 panose="020B0604030504040204"/>
                <a:cs typeface="Tahoma" panose="020B0604030504040204"/>
              </a:rPr>
              <a:t>F1</a:t>
            </a:r>
            <a:r>
              <a:rPr sz="1400" b="1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Score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=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2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*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(Precision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*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Recall)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(Precision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Recall)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spc="35" dirty="0">
                <a:latin typeface="Tahoma" panose="020B0604030504040204"/>
                <a:cs typeface="Tahoma" panose="020B0604030504040204"/>
              </a:rPr>
              <a:t>2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14" dirty="0">
                <a:latin typeface="Tahoma" panose="020B0604030504040204"/>
                <a:cs typeface="Tahoma" panose="020B0604030504040204"/>
              </a:rPr>
              <a:t>*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(</a:t>
            </a:r>
            <a:r>
              <a:rPr sz="1100" spc="-5" dirty="0">
                <a:latin typeface="Tahoma" panose="020B0604030504040204"/>
                <a:cs typeface="Tahoma" panose="020B0604030504040204"/>
              </a:rPr>
              <a:t>.8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14" dirty="0">
                <a:latin typeface="Tahoma" panose="020B0604030504040204"/>
                <a:cs typeface="Tahoma" panose="020B0604030504040204"/>
              </a:rPr>
              <a:t>*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30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)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(</a:t>
            </a:r>
            <a:r>
              <a:rPr sz="1100" spc="-5" dirty="0">
                <a:latin typeface="Tahoma" panose="020B0604030504040204"/>
                <a:cs typeface="Tahoma" panose="020B0604030504040204"/>
              </a:rPr>
              <a:t>.8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+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25" dirty="0">
                <a:latin typeface="Tahoma" panose="020B0604030504040204"/>
                <a:cs typeface="Tahoma" panose="020B0604030504040204"/>
              </a:rPr>
              <a:t>1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)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=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" dirty="0">
                <a:latin typeface="Tahoma" panose="020B0604030504040204"/>
                <a:cs typeface="Tahoma" panose="020B0604030504040204"/>
              </a:rPr>
              <a:t>.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8</a:t>
            </a:r>
            <a:r>
              <a:rPr sz="1100" spc="35" dirty="0">
                <a:latin typeface="Tahoma" panose="020B0604030504040204"/>
                <a:cs typeface="Tahoma" panose="020B0604030504040204"/>
              </a:rPr>
              <a:t>9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55" dirty="0">
                <a:latin typeface="Tahoma" panose="020B0604030504040204"/>
                <a:cs typeface="Tahoma" panose="020B0604030504040204"/>
              </a:rPr>
              <a:t>A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ccu</a:t>
            </a:r>
            <a:r>
              <a:rPr sz="1400" b="1" spc="-60" dirty="0">
                <a:latin typeface="Tahoma" panose="020B0604030504040204"/>
                <a:cs typeface="Tahoma" panose="020B0604030504040204"/>
              </a:rPr>
              <a:t>r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acy</a:t>
            </a:r>
            <a:r>
              <a:rPr sz="1400" b="1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=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(TP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TN)</a:t>
            </a:r>
            <a:r>
              <a:rPr sz="14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(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TP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TN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FP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+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10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)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=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70" dirty="0">
                <a:latin typeface="Tahoma" panose="020B0604030504040204"/>
                <a:cs typeface="Tahoma" panose="020B0604030504040204"/>
              </a:rPr>
              <a:t>.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833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32980" y="3018791"/>
            <a:ext cx="2589150" cy="2188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160780" y="1530350"/>
            <a:ext cx="7713345" cy="4369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SpaceX's reusable Falcon 9 first stage significantly reduces launch costs, priced at $62 million compared to competitors' $165 million or more. Predicting the successful landing of the first stage is crucial for determining the overall cost of a launch. This information can be valuable for potential competitors seeking to bid against SpaceX, allowing them to accurately assess launch costs and develop competitive pricing strategies.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What factors determine the success of a rocket landing?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Understanding how different rocket variables influence the success rate of a Falcon 9 first stage landing is crucial.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Reveal the specific conditions SpaceX must achieve to maximize landing success.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By optimizing these variables, SpaceX can ensure a higher probability of successful landings and further reduce launch costs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2747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Conclusion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01740" cy="4021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Tahoma" panose="020B0604030504040204"/>
                <a:cs typeface="Tahoma" panose="020B0604030504040204"/>
              </a:rPr>
              <a:t>Research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 panose="020B0604030504040204"/>
              <a:cs typeface="Tahoma" panose="020B0604030504040204"/>
            </a:endParaRPr>
          </a:p>
          <a:p>
            <a:pPr marL="184785" marR="18034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25" dirty="0">
                <a:latin typeface="Tahoma" panose="020B0604030504040204"/>
                <a:cs typeface="Tahoma" panose="020B0604030504040204"/>
              </a:rPr>
              <a:t>Model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40" dirty="0">
                <a:latin typeface="Tahoma" panose="020B0604030504040204"/>
                <a:cs typeface="Tahoma" panose="020B0604030504040204"/>
              </a:rPr>
              <a:t>Performance</a:t>
            </a:r>
            <a:r>
              <a:rPr sz="1400" spc="-40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models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performed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similarly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0" dirty="0">
                <a:latin typeface="Tahoma" panose="020B0604030504040204"/>
                <a:cs typeface="Tahoma" panose="020B0604030504040204"/>
              </a:rPr>
              <a:t>on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test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set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with </a:t>
            </a:r>
            <a:r>
              <a:rPr sz="140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decision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tree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model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slightly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outperforming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212725" indent="-172720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 panose="020B0604030504040204"/>
                <a:cs typeface="Tahoma" panose="020B0604030504040204"/>
              </a:rPr>
              <a:t>Equator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Most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sites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are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near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equator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for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an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additional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natural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boost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due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rotational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0" dirty="0">
                <a:latin typeface="Tahoma" panose="020B0604030504040204"/>
                <a:cs typeface="Tahoma" panose="020B0604030504040204"/>
              </a:rPr>
              <a:t>speed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earth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60" dirty="0">
                <a:latin typeface="Tahoma" panose="020B0604030504040204"/>
                <a:cs typeface="Tahoma" panose="020B0604030504040204"/>
              </a:rPr>
              <a:t>-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which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helps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save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 </a:t>
            </a:r>
            <a:r>
              <a:rPr sz="140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cost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of</a:t>
            </a:r>
            <a:r>
              <a:rPr sz="14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putting</a:t>
            </a:r>
            <a:r>
              <a:rPr sz="1400" spc="-1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in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extra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fuel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boosters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 panose="020B0604030504040204"/>
                <a:cs typeface="Tahoma" panose="020B0604030504040204"/>
              </a:rPr>
              <a:t>Coast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sites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are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close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to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coast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65" dirty="0">
                <a:latin typeface="Tahoma" panose="020B0604030504040204"/>
                <a:cs typeface="Tahoma" panose="020B0604030504040204"/>
              </a:rPr>
              <a:t>L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aunch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Succ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-65" dirty="0">
                <a:latin typeface="Tahoma" panose="020B0604030504040204"/>
                <a:cs typeface="Tahoma" panose="020B0604030504040204"/>
              </a:rPr>
              <a:t>ss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70" dirty="0">
                <a:latin typeface="Tahoma" panose="020B0604030504040204"/>
                <a:cs typeface="Tahoma" panose="020B0604030504040204"/>
              </a:rPr>
              <a:t>I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e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ses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ver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ti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m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70485" indent="-172720">
              <a:lnSpc>
                <a:spcPct val="110000"/>
              </a:lnSpc>
              <a:spcBef>
                <a:spcPts val="9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 panose="020B0604030504040204"/>
                <a:cs typeface="Tahoma" panose="020B0604030504040204"/>
              </a:rPr>
              <a:t>KSC</a:t>
            </a:r>
            <a:r>
              <a:rPr sz="14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0" dirty="0">
                <a:latin typeface="Tahoma" panose="020B0604030504040204"/>
                <a:cs typeface="Tahoma" panose="020B0604030504040204"/>
              </a:rPr>
              <a:t>LC-39A</a:t>
            </a:r>
            <a:r>
              <a:rPr sz="1400" spc="-30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Has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highest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among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sites.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Has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20" dirty="0">
                <a:latin typeface="Tahoma" panose="020B0604030504040204"/>
                <a:cs typeface="Tahoma" panose="020B0604030504040204"/>
              </a:rPr>
              <a:t>100% </a:t>
            </a:r>
            <a:r>
              <a:rPr sz="1400" spc="-4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55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400" spc="85" dirty="0">
                <a:latin typeface="Tahoma" panose="020B0604030504040204"/>
                <a:cs typeface="Tahoma" panose="020B0604030504040204"/>
              </a:rPr>
              <a:t>o</a:t>
            </a:r>
            <a:r>
              <a:rPr sz="1400" dirty="0">
                <a:latin typeface="Tahoma" panose="020B0604030504040204"/>
                <a:cs typeface="Tahoma" panose="020B0604030504040204"/>
              </a:rPr>
              <a:t>r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un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c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hes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l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ess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th</a:t>
            </a:r>
            <a:r>
              <a:rPr sz="1400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35" dirty="0">
                <a:latin typeface="Tahoma" panose="020B0604030504040204"/>
                <a:cs typeface="Tahoma" panose="020B0604030504040204"/>
              </a:rPr>
              <a:t>n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5,50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0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kg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5" dirty="0">
                <a:latin typeface="Tahoma" panose="020B0604030504040204"/>
                <a:cs typeface="Tahoma" panose="020B0604030504040204"/>
              </a:rPr>
              <a:t>Orbits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5" dirty="0">
                <a:latin typeface="Tahoma" panose="020B0604030504040204"/>
                <a:cs typeface="Tahoma" panose="020B0604030504040204"/>
              </a:rPr>
              <a:t>ES-L1,</a:t>
            </a:r>
            <a:r>
              <a:rPr sz="1400" spc="-14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65" dirty="0">
                <a:latin typeface="Tahoma" panose="020B0604030504040204"/>
                <a:cs typeface="Tahoma" panose="020B0604030504040204"/>
              </a:rPr>
              <a:t>GEO,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HEO,</a:t>
            </a:r>
            <a:r>
              <a:rPr sz="1400" spc="-12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0" dirty="0">
                <a:latin typeface="Tahoma" panose="020B0604030504040204"/>
                <a:cs typeface="Tahoma" panose="020B0604030504040204"/>
              </a:rPr>
              <a:t>and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75" dirty="0">
                <a:latin typeface="Tahoma" panose="020B0604030504040204"/>
                <a:cs typeface="Tahoma" panose="020B0604030504040204"/>
              </a:rPr>
              <a:t>SSO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have</a:t>
            </a:r>
            <a:r>
              <a:rPr sz="1400" spc="-8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5" dirty="0">
                <a:latin typeface="Tahoma" panose="020B0604030504040204"/>
                <a:cs typeface="Tahoma" panose="020B0604030504040204"/>
              </a:rPr>
              <a:t>a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15" dirty="0">
                <a:latin typeface="Tahoma" panose="020B0604030504040204"/>
                <a:cs typeface="Tahoma" panose="020B0604030504040204"/>
              </a:rPr>
              <a:t>100%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endParaRPr sz="1400">
              <a:latin typeface="Tahoma" panose="020B0604030504040204"/>
              <a:cs typeface="Tahoma" panose="020B0604030504040204"/>
            </a:endParaRPr>
          </a:p>
          <a:p>
            <a:pPr marL="184785" marR="5080" indent="-172720">
              <a:lnSpc>
                <a:spcPct val="110000"/>
              </a:lnSpc>
              <a:spcBef>
                <a:spcPts val="101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0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-35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: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0" dirty="0">
                <a:latin typeface="Tahoma" panose="020B0604030504040204"/>
                <a:cs typeface="Tahoma" panose="020B0604030504040204"/>
              </a:rPr>
              <a:t>Across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all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launch</a:t>
            </a:r>
            <a:r>
              <a:rPr sz="1400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1400" dirty="0">
                <a:latin typeface="Tahoma" panose="020B0604030504040204"/>
                <a:cs typeface="Tahoma" panose="020B0604030504040204"/>
              </a:rPr>
              <a:t>sites,</a:t>
            </a:r>
            <a:r>
              <a:rPr sz="1400" spc="-14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higher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payload</a:t>
            </a:r>
            <a:r>
              <a:rPr sz="1400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10" dirty="0">
                <a:latin typeface="Tahoma" panose="020B0604030504040204"/>
                <a:cs typeface="Tahoma" panose="020B0604030504040204"/>
              </a:rPr>
              <a:t>mass</a:t>
            </a:r>
            <a:r>
              <a:rPr sz="1400" spc="-7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-35" dirty="0">
                <a:latin typeface="Tahoma" panose="020B0604030504040204"/>
                <a:cs typeface="Tahoma" panose="020B0604030504040204"/>
              </a:rPr>
              <a:t>(kg),</a:t>
            </a:r>
            <a:r>
              <a:rPr sz="1400" spc="-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0" dirty="0">
                <a:latin typeface="Tahoma" panose="020B0604030504040204"/>
                <a:cs typeface="Tahoma" panose="020B0604030504040204"/>
              </a:rPr>
              <a:t>the </a:t>
            </a:r>
            <a:r>
              <a:rPr sz="1400" spc="-42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45" dirty="0">
                <a:latin typeface="Tahoma" panose="020B0604030504040204"/>
                <a:cs typeface="Tahoma" panose="020B0604030504040204"/>
              </a:rPr>
              <a:t>higher</a:t>
            </a:r>
            <a:r>
              <a:rPr sz="1400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25" dirty="0">
                <a:latin typeface="Tahoma" panose="020B0604030504040204"/>
                <a:cs typeface="Tahoma" panose="020B0604030504040204"/>
              </a:rPr>
              <a:t>the</a:t>
            </a:r>
            <a:r>
              <a:rPr sz="1400" spc="-105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30" dirty="0">
                <a:latin typeface="Tahoma" panose="020B0604030504040204"/>
                <a:cs typeface="Tahoma" panose="020B0604030504040204"/>
              </a:rPr>
              <a:t>success</a:t>
            </a:r>
            <a:r>
              <a:rPr sz="1400" spc="-114" dirty="0">
                <a:latin typeface="Tahoma" panose="020B0604030504040204"/>
                <a:cs typeface="Tahoma" panose="020B0604030504040204"/>
              </a:rPr>
              <a:t> </a:t>
            </a:r>
            <a:r>
              <a:rPr sz="1400" spc="5" dirty="0">
                <a:latin typeface="Tahoma" panose="020B0604030504040204"/>
                <a:cs typeface="Tahoma" panose="020B0604030504040204"/>
              </a:rPr>
              <a:t>rate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Times New Roman" panose="02020603050405020304" charset="0"/>
                <a:cs typeface="Times New Roman" panose="02020603050405020304" charset="0"/>
              </a:rPr>
              <a:t>Executive Summary</a:t>
            </a:r>
            <a:endParaRPr lang="en-US" sz="2000" dirty="0">
              <a:solidFill>
                <a:srgbClr val="0B49C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data collection: Collect data using SpaceX REST API and web scraping techniques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Wrangle data:  by filtering the data, handling missing values and applying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one hot encoding  to prepare the data for analysis and modeling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Explore data via EDA with SQL and data visualization techniques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Visualize the data using Folium and Plotly Dash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Build Models to predict landing outcomes using classification models. Tune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Font typeface="Wingdings" panose="05000000000000000000" charset="0"/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and evaluate models to find best model and paramete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Request data from SpaceX API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Decode response using .json() and convert to a dataframe using .json_normalize()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Request information about the launches from SpaceX API using custom functions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Create dictionary from the data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Create dataframe from the dictionary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Filter dataframe to contain only Falcon 9 launches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Replace missing values of Payload Mass with calculated .mean()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charset="0"/>
              <a:buChar char="q"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Export data to csv file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8616" y="1038504"/>
            <a:ext cx="2863850" cy="9772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650"/>
              </a:lnSpc>
              <a:spcBef>
                <a:spcPts val="380"/>
              </a:spcBef>
            </a:pPr>
            <a:r>
              <a:rPr sz="3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Data</a:t>
            </a:r>
            <a:r>
              <a:rPr sz="3200" spc="-11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collection</a:t>
            </a:r>
            <a:r>
              <a:rPr sz="3200" spc="-8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3200" spc="-5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– </a:t>
            </a:r>
            <a:r>
              <a:rPr sz="32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SpaceX</a:t>
            </a:r>
            <a:r>
              <a:rPr sz="3200" spc="-2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 API</a:t>
            </a:r>
            <a:endParaRPr sz="3200">
              <a:latin typeface="Segoe UI Light" panose="020B0502040204020203"/>
              <a:cs typeface="Segoe UI Light" panose="020B0502040204020203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58040" y="2375636"/>
            <a:ext cx="3482340" cy="601980"/>
            <a:chOff x="5558040" y="2375636"/>
            <a:chExt cx="3482340" cy="60198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58040" y="2375636"/>
              <a:ext cx="1607400" cy="601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3353" y="2387879"/>
              <a:ext cx="1866595" cy="28152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530684" y="553681"/>
            <a:ext cx="5629910" cy="5258435"/>
            <a:chOff x="5530684" y="553681"/>
            <a:chExt cx="5629910" cy="52584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6480" y="3109315"/>
              <a:ext cx="3863517" cy="2423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7036" y="5477039"/>
              <a:ext cx="3299040" cy="3347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0684" y="553681"/>
              <a:ext cx="4983124" cy="50688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256364" y="6110998"/>
            <a:ext cx="4739640" cy="662940"/>
            <a:chOff x="5256364" y="6110998"/>
            <a:chExt cx="4739640" cy="66294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5000" y="6431038"/>
              <a:ext cx="4730762" cy="34272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6364" y="6110998"/>
              <a:ext cx="4205884" cy="33479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40256" y="5271020"/>
            <a:ext cx="233807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05155" marR="5080" indent="-593090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Normalize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flat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6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16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.csv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70639" y="1433880"/>
            <a:ext cx="4697641" cy="49428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584215" y="150024"/>
            <a:ext cx="2774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1800" b="1" spc="-7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.Getting</a:t>
            </a:r>
            <a:r>
              <a:rPr sz="1800" b="1" spc="-6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Response</a:t>
            </a:r>
            <a:r>
              <a:rPr sz="1800" b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spc="-7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API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84215" y="1075944"/>
            <a:ext cx="3503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Converting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Response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.json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file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9780" y="1991055"/>
            <a:ext cx="3744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Apply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custom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functions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clean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500" y="2711424"/>
            <a:ext cx="395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Assign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list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dictionary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then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dataframe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95862" y="5778982"/>
            <a:ext cx="434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dataframe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b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export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flat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(.csv)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50064" y="683818"/>
            <a:ext cx="6823075" cy="5452110"/>
            <a:chOff x="5250064" y="683818"/>
            <a:chExt cx="6823075" cy="5452110"/>
          </a:xfrm>
        </p:grpSpPr>
        <p:sp>
          <p:nvSpPr>
            <p:cNvPr id="29" name="object 29"/>
            <p:cNvSpPr/>
            <p:nvPr/>
          </p:nvSpPr>
          <p:spPr>
            <a:xfrm>
              <a:off x="10540085" y="690117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103670" y="808926"/>
                  </a:moveTo>
                  <a:lnTo>
                    <a:pt x="0" y="901077"/>
                  </a:lnTo>
                  <a:lnTo>
                    <a:pt x="103670" y="993241"/>
                  </a:lnTo>
                  <a:lnTo>
                    <a:pt x="103670" y="911161"/>
                  </a:lnTo>
                  <a:lnTo>
                    <a:pt x="207352" y="911161"/>
                  </a:lnTo>
                  <a:lnTo>
                    <a:pt x="250190" y="905395"/>
                  </a:lnTo>
                  <a:lnTo>
                    <a:pt x="284419" y="891006"/>
                  </a:lnTo>
                  <a:lnTo>
                    <a:pt x="103670" y="891006"/>
                  </a:lnTo>
                  <a:lnTo>
                    <a:pt x="103670" y="808926"/>
                  </a:lnTo>
                  <a:close/>
                </a:path>
                <a:path w="368934" h="993775">
                  <a:moveTo>
                    <a:pt x="207352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207352" y="19799"/>
                  </a:lnTo>
                  <a:lnTo>
                    <a:pt x="251993" y="27000"/>
                  </a:lnTo>
                  <a:lnTo>
                    <a:pt x="290868" y="47167"/>
                  </a:lnTo>
                  <a:lnTo>
                    <a:pt x="321475" y="77762"/>
                  </a:lnTo>
                  <a:lnTo>
                    <a:pt x="341274" y="116281"/>
                  </a:lnTo>
                  <a:lnTo>
                    <a:pt x="348475" y="160921"/>
                  </a:lnTo>
                  <a:lnTo>
                    <a:pt x="348475" y="749884"/>
                  </a:lnTo>
                  <a:lnTo>
                    <a:pt x="341274" y="794524"/>
                  </a:lnTo>
                  <a:lnTo>
                    <a:pt x="321475" y="833399"/>
                  </a:lnTo>
                  <a:lnTo>
                    <a:pt x="290868" y="864006"/>
                  </a:lnTo>
                  <a:lnTo>
                    <a:pt x="251993" y="883805"/>
                  </a:lnTo>
                  <a:lnTo>
                    <a:pt x="207352" y="891006"/>
                  </a:lnTo>
                  <a:lnTo>
                    <a:pt x="284419" y="891006"/>
                  </a:lnTo>
                  <a:lnTo>
                    <a:pt x="321475" y="864006"/>
                  </a:lnTo>
                  <a:lnTo>
                    <a:pt x="346671" y="831240"/>
                  </a:lnTo>
                  <a:lnTo>
                    <a:pt x="362877" y="792721"/>
                  </a:lnTo>
                  <a:lnTo>
                    <a:pt x="368630" y="749884"/>
                  </a:lnTo>
                  <a:lnTo>
                    <a:pt x="368630" y="160921"/>
                  </a:lnTo>
                  <a:lnTo>
                    <a:pt x="362877" y="118084"/>
                  </a:lnTo>
                  <a:lnTo>
                    <a:pt x="346671" y="79565"/>
                  </a:lnTo>
                  <a:lnTo>
                    <a:pt x="321475" y="47167"/>
                  </a:lnTo>
                  <a:lnTo>
                    <a:pt x="288709" y="21958"/>
                  </a:lnTo>
                  <a:lnTo>
                    <a:pt x="250190" y="5765"/>
                  </a:lnTo>
                  <a:lnTo>
                    <a:pt x="207352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40085" y="690117"/>
              <a:ext cx="368935" cy="993775"/>
            </a:xfrm>
            <a:custGeom>
              <a:avLst/>
              <a:gdLst/>
              <a:ahLst/>
              <a:cxnLst/>
              <a:rect l="l" t="t" r="r" b="b"/>
              <a:pathLst>
                <a:path w="368934" h="993775">
                  <a:moveTo>
                    <a:pt x="0" y="0"/>
                  </a:moveTo>
                  <a:lnTo>
                    <a:pt x="207352" y="0"/>
                  </a:lnTo>
                  <a:lnTo>
                    <a:pt x="250190" y="5765"/>
                  </a:lnTo>
                  <a:lnTo>
                    <a:pt x="288709" y="21958"/>
                  </a:lnTo>
                  <a:lnTo>
                    <a:pt x="321475" y="47167"/>
                  </a:lnTo>
                  <a:lnTo>
                    <a:pt x="346671" y="79565"/>
                  </a:lnTo>
                  <a:lnTo>
                    <a:pt x="362877" y="118084"/>
                  </a:lnTo>
                  <a:lnTo>
                    <a:pt x="368630" y="160921"/>
                  </a:lnTo>
                  <a:lnTo>
                    <a:pt x="368630" y="749884"/>
                  </a:lnTo>
                  <a:lnTo>
                    <a:pt x="362877" y="792721"/>
                  </a:lnTo>
                  <a:lnTo>
                    <a:pt x="346671" y="831240"/>
                  </a:lnTo>
                  <a:lnTo>
                    <a:pt x="321475" y="864006"/>
                  </a:lnTo>
                  <a:lnTo>
                    <a:pt x="288709" y="889203"/>
                  </a:lnTo>
                  <a:lnTo>
                    <a:pt x="250190" y="905395"/>
                  </a:lnTo>
                  <a:lnTo>
                    <a:pt x="207352" y="911161"/>
                  </a:lnTo>
                  <a:lnTo>
                    <a:pt x="103670" y="911161"/>
                  </a:lnTo>
                  <a:lnTo>
                    <a:pt x="103670" y="993241"/>
                  </a:lnTo>
                  <a:lnTo>
                    <a:pt x="0" y="901077"/>
                  </a:lnTo>
                  <a:lnTo>
                    <a:pt x="103670" y="808926"/>
                  </a:lnTo>
                  <a:lnTo>
                    <a:pt x="103670" y="891006"/>
                  </a:lnTo>
                  <a:lnTo>
                    <a:pt x="207352" y="891006"/>
                  </a:lnTo>
                  <a:lnTo>
                    <a:pt x="251993" y="883805"/>
                  </a:lnTo>
                  <a:lnTo>
                    <a:pt x="290868" y="864006"/>
                  </a:lnTo>
                  <a:lnTo>
                    <a:pt x="321475" y="833399"/>
                  </a:lnTo>
                  <a:lnTo>
                    <a:pt x="341274" y="794524"/>
                  </a:lnTo>
                  <a:lnTo>
                    <a:pt x="348475" y="749884"/>
                  </a:lnTo>
                  <a:lnTo>
                    <a:pt x="348475" y="160921"/>
                  </a:lnTo>
                  <a:lnTo>
                    <a:pt x="341274" y="116281"/>
                  </a:lnTo>
                  <a:lnTo>
                    <a:pt x="321475" y="77762"/>
                  </a:lnTo>
                  <a:lnTo>
                    <a:pt x="290868" y="47167"/>
                  </a:lnTo>
                  <a:lnTo>
                    <a:pt x="251993" y="27000"/>
                  </a:lnTo>
                  <a:lnTo>
                    <a:pt x="207352" y="19799"/>
                  </a:lnTo>
                  <a:lnTo>
                    <a:pt x="0" y="197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56364" y="1589036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160" y="0"/>
                  </a:moveTo>
                  <a:lnTo>
                    <a:pt x="122389" y="0"/>
                  </a:lnTo>
                  <a:lnTo>
                    <a:pt x="74879" y="9359"/>
                  </a:lnTo>
                  <a:lnTo>
                    <a:pt x="35636" y="35648"/>
                  </a:lnTo>
                  <a:lnTo>
                    <a:pt x="9359" y="74879"/>
                  </a:lnTo>
                  <a:lnTo>
                    <a:pt x="0" y="122402"/>
                  </a:lnTo>
                  <a:lnTo>
                    <a:pt x="0" y="925918"/>
                  </a:lnTo>
                  <a:lnTo>
                    <a:pt x="9359" y="973797"/>
                  </a:lnTo>
                  <a:lnTo>
                    <a:pt x="35636" y="1012685"/>
                  </a:lnTo>
                  <a:lnTo>
                    <a:pt x="74879" y="1038961"/>
                  </a:lnTo>
                  <a:lnTo>
                    <a:pt x="122389" y="1048677"/>
                  </a:lnTo>
                  <a:lnTo>
                    <a:pt x="176034" y="1048677"/>
                  </a:lnTo>
                  <a:lnTo>
                    <a:pt x="176034" y="1103401"/>
                  </a:lnTo>
                  <a:lnTo>
                    <a:pt x="245160" y="1041844"/>
                  </a:lnTo>
                  <a:lnTo>
                    <a:pt x="237845" y="1035367"/>
                  </a:lnTo>
                  <a:lnTo>
                    <a:pt x="122389" y="1035367"/>
                  </a:lnTo>
                  <a:lnTo>
                    <a:pt x="79921" y="1026718"/>
                  </a:lnTo>
                  <a:lnTo>
                    <a:pt x="45351" y="1003325"/>
                  </a:lnTo>
                  <a:lnTo>
                    <a:pt x="21589" y="968400"/>
                  </a:lnTo>
                  <a:lnTo>
                    <a:pt x="13309" y="925918"/>
                  </a:lnTo>
                  <a:lnTo>
                    <a:pt x="13309" y="122402"/>
                  </a:lnTo>
                  <a:lnTo>
                    <a:pt x="21589" y="79921"/>
                  </a:lnTo>
                  <a:lnTo>
                    <a:pt x="45351" y="45364"/>
                  </a:lnTo>
                  <a:lnTo>
                    <a:pt x="79921" y="21602"/>
                  </a:lnTo>
                  <a:lnTo>
                    <a:pt x="122389" y="13322"/>
                  </a:lnTo>
                  <a:lnTo>
                    <a:pt x="245160" y="13322"/>
                  </a:lnTo>
                  <a:lnTo>
                    <a:pt x="245160" y="0"/>
                  </a:lnTo>
                  <a:close/>
                </a:path>
                <a:path w="245745" h="1103630">
                  <a:moveTo>
                    <a:pt x="176034" y="980643"/>
                  </a:moveTo>
                  <a:lnTo>
                    <a:pt x="176034" y="1035367"/>
                  </a:lnTo>
                  <a:lnTo>
                    <a:pt x="237845" y="1035367"/>
                  </a:lnTo>
                  <a:lnTo>
                    <a:pt x="176034" y="980643"/>
                  </a:lnTo>
                  <a:close/>
                </a:path>
              </a:pathLst>
            </a:custGeom>
            <a:solidFill>
              <a:srgbClr val="00AE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56364" y="1589036"/>
              <a:ext cx="245745" cy="1103630"/>
            </a:xfrm>
            <a:custGeom>
              <a:avLst/>
              <a:gdLst/>
              <a:ahLst/>
              <a:cxnLst/>
              <a:rect l="l" t="t" r="r" b="b"/>
              <a:pathLst>
                <a:path w="245745" h="1103630">
                  <a:moveTo>
                    <a:pt x="245160" y="0"/>
                  </a:moveTo>
                  <a:lnTo>
                    <a:pt x="122389" y="0"/>
                  </a:lnTo>
                  <a:lnTo>
                    <a:pt x="74879" y="9359"/>
                  </a:lnTo>
                  <a:lnTo>
                    <a:pt x="35636" y="35648"/>
                  </a:lnTo>
                  <a:lnTo>
                    <a:pt x="9359" y="74879"/>
                  </a:lnTo>
                  <a:lnTo>
                    <a:pt x="0" y="122402"/>
                  </a:lnTo>
                  <a:lnTo>
                    <a:pt x="0" y="925918"/>
                  </a:lnTo>
                  <a:lnTo>
                    <a:pt x="9359" y="973797"/>
                  </a:lnTo>
                  <a:lnTo>
                    <a:pt x="35636" y="1012685"/>
                  </a:lnTo>
                  <a:lnTo>
                    <a:pt x="74879" y="1038961"/>
                  </a:lnTo>
                  <a:lnTo>
                    <a:pt x="122389" y="1048677"/>
                  </a:lnTo>
                  <a:lnTo>
                    <a:pt x="176034" y="1048677"/>
                  </a:lnTo>
                  <a:lnTo>
                    <a:pt x="176034" y="1103401"/>
                  </a:lnTo>
                  <a:lnTo>
                    <a:pt x="245160" y="1041844"/>
                  </a:lnTo>
                  <a:lnTo>
                    <a:pt x="176034" y="980643"/>
                  </a:lnTo>
                  <a:lnTo>
                    <a:pt x="176034" y="1035367"/>
                  </a:lnTo>
                  <a:lnTo>
                    <a:pt x="122389" y="1035367"/>
                  </a:lnTo>
                  <a:lnTo>
                    <a:pt x="79921" y="1026718"/>
                  </a:lnTo>
                  <a:lnTo>
                    <a:pt x="45351" y="1003325"/>
                  </a:lnTo>
                  <a:lnTo>
                    <a:pt x="21589" y="968400"/>
                  </a:lnTo>
                  <a:lnTo>
                    <a:pt x="13309" y="925918"/>
                  </a:lnTo>
                  <a:lnTo>
                    <a:pt x="13309" y="122402"/>
                  </a:lnTo>
                  <a:lnTo>
                    <a:pt x="21589" y="79921"/>
                  </a:lnTo>
                  <a:lnTo>
                    <a:pt x="45351" y="45364"/>
                  </a:lnTo>
                  <a:lnTo>
                    <a:pt x="79921" y="21602"/>
                  </a:lnTo>
                  <a:lnTo>
                    <a:pt x="122389" y="13322"/>
                  </a:lnTo>
                  <a:lnTo>
                    <a:pt x="245160" y="13322"/>
                  </a:lnTo>
                  <a:lnTo>
                    <a:pt x="24516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462604" y="2169718"/>
              <a:ext cx="2604770" cy="892810"/>
            </a:xfrm>
            <a:custGeom>
              <a:avLst/>
              <a:gdLst/>
              <a:ahLst/>
              <a:cxnLst/>
              <a:rect l="l" t="t" r="r" b="b"/>
              <a:pathLst>
                <a:path w="2604770" h="892810">
                  <a:moveTo>
                    <a:pt x="2604236" y="341998"/>
                  </a:moveTo>
                  <a:lnTo>
                    <a:pt x="2600998" y="295567"/>
                  </a:lnTo>
                  <a:lnTo>
                    <a:pt x="2591993" y="250926"/>
                  </a:lnTo>
                  <a:lnTo>
                    <a:pt x="2577236" y="208800"/>
                  </a:lnTo>
                  <a:lnTo>
                    <a:pt x="2557437" y="169202"/>
                  </a:lnTo>
                  <a:lnTo>
                    <a:pt x="2532951" y="132842"/>
                  </a:lnTo>
                  <a:lnTo>
                    <a:pt x="2503792" y="100076"/>
                  </a:lnTo>
                  <a:lnTo>
                    <a:pt x="2471039" y="71285"/>
                  </a:lnTo>
                  <a:lnTo>
                    <a:pt x="2434679" y="46443"/>
                  </a:lnTo>
                  <a:lnTo>
                    <a:pt x="2395080" y="26644"/>
                  </a:lnTo>
                  <a:lnTo>
                    <a:pt x="2352954" y="11887"/>
                  </a:lnTo>
                  <a:lnTo>
                    <a:pt x="2308314" y="2882"/>
                  </a:lnTo>
                  <a:lnTo>
                    <a:pt x="2261870" y="0"/>
                  </a:lnTo>
                  <a:lnTo>
                    <a:pt x="0" y="0"/>
                  </a:lnTo>
                  <a:lnTo>
                    <a:pt x="0" y="28803"/>
                  </a:lnTo>
                  <a:lnTo>
                    <a:pt x="2261870" y="28803"/>
                  </a:lnTo>
                  <a:lnTo>
                    <a:pt x="2308314" y="32042"/>
                  </a:lnTo>
                  <a:lnTo>
                    <a:pt x="2352598" y="41757"/>
                  </a:lnTo>
                  <a:lnTo>
                    <a:pt x="2394000" y="57962"/>
                  </a:lnTo>
                  <a:lnTo>
                    <a:pt x="2432520" y="79197"/>
                  </a:lnTo>
                  <a:lnTo>
                    <a:pt x="2467432" y="105486"/>
                  </a:lnTo>
                  <a:lnTo>
                    <a:pt x="2498394" y="136436"/>
                  </a:lnTo>
                  <a:lnTo>
                    <a:pt x="2524671" y="171361"/>
                  </a:lnTo>
                  <a:lnTo>
                    <a:pt x="2546273" y="209880"/>
                  </a:lnTo>
                  <a:lnTo>
                    <a:pt x="2562110" y="251637"/>
                  </a:lnTo>
                  <a:lnTo>
                    <a:pt x="2571839" y="295567"/>
                  </a:lnTo>
                  <a:lnTo>
                    <a:pt x="2575433" y="341998"/>
                  </a:lnTo>
                  <a:lnTo>
                    <a:pt x="2571839" y="388442"/>
                  </a:lnTo>
                  <a:lnTo>
                    <a:pt x="2562110" y="432358"/>
                  </a:lnTo>
                  <a:lnTo>
                    <a:pt x="2546273" y="474116"/>
                  </a:lnTo>
                  <a:lnTo>
                    <a:pt x="2524671" y="512635"/>
                  </a:lnTo>
                  <a:lnTo>
                    <a:pt x="2498394" y="547560"/>
                  </a:lnTo>
                  <a:lnTo>
                    <a:pt x="2467432" y="578523"/>
                  </a:lnTo>
                  <a:lnTo>
                    <a:pt x="2432520" y="604799"/>
                  </a:lnTo>
                  <a:lnTo>
                    <a:pt x="2394000" y="626046"/>
                  </a:lnTo>
                  <a:lnTo>
                    <a:pt x="2352598" y="641883"/>
                  </a:lnTo>
                  <a:lnTo>
                    <a:pt x="2308314" y="651967"/>
                  </a:lnTo>
                  <a:lnTo>
                    <a:pt x="2261870" y="655205"/>
                  </a:lnTo>
                  <a:lnTo>
                    <a:pt x="2180513" y="655205"/>
                  </a:lnTo>
                  <a:lnTo>
                    <a:pt x="2180513" y="446405"/>
                  </a:lnTo>
                  <a:lnTo>
                    <a:pt x="1948675" y="669607"/>
                  </a:lnTo>
                  <a:lnTo>
                    <a:pt x="2180513" y="892797"/>
                  </a:lnTo>
                  <a:lnTo>
                    <a:pt x="2180513" y="683996"/>
                  </a:lnTo>
                  <a:lnTo>
                    <a:pt x="2261870" y="683996"/>
                  </a:lnTo>
                  <a:lnTo>
                    <a:pt x="2308314" y="681126"/>
                  </a:lnTo>
                  <a:lnTo>
                    <a:pt x="2352954" y="671766"/>
                  </a:lnTo>
                  <a:lnTo>
                    <a:pt x="2395080" y="657364"/>
                  </a:lnTo>
                  <a:lnTo>
                    <a:pt x="2399398" y="655205"/>
                  </a:lnTo>
                  <a:lnTo>
                    <a:pt x="2434679" y="637565"/>
                  </a:lnTo>
                  <a:lnTo>
                    <a:pt x="2471039" y="612724"/>
                  </a:lnTo>
                  <a:lnTo>
                    <a:pt x="2503792" y="583920"/>
                  </a:lnTo>
                  <a:lnTo>
                    <a:pt x="2532951" y="551167"/>
                  </a:lnTo>
                  <a:lnTo>
                    <a:pt x="2557437" y="514807"/>
                  </a:lnTo>
                  <a:lnTo>
                    <a:pt x="2577236" y="475195"/>
                  </a:lnTo>
                  <a:lnTo>
                    <a:pt x="2591993" y="433082"/>
                  </a:lnTo>
                  <a:lnTo>
                    <a:pt x="2600998" y="388442"/>
                  </a:lnTo>
                  <a:lnTo>
                    <a:pt x="2604236" y="341998"/>
                  </a:lnTo>
                  <a:close/>
                </a:path>
              </a:pathLst>
            </a:custGeom>
            <a:solidFill>
              <a:srgbClr val="00AE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462604" y="2169718"/>
              <a:ext cx="2604770" cy="892810"/>
            </a:xfrm>
            <a:custGeom>
              <a:avLst/>
              <a:gdLst/>
              <a:ahLst/>
              <a:cxnLst/>
              <a:rect l="l" t="t" r="r" b="b"/>
              <a:pathLst>
                <a:path w="2604770" h="892810">
                  <a:moveTo>
                    <a:pt x="0" y="0"/>
                  </a:moveTo>
                  <a:lnTo>
                    <a:pt x="2261870" y="0"/>
                  </a:lnTo>
                  <a:lnTo>
                    <a:pt x="2308313" y="2882"/>
                  </a:lnTo>
                  <a:lnTo>
                    <a:pt x="2352954" y="11887"/>
                  </a:lnTo>
                  <a:lnTo>
                    <a:pt x="2395080" y="26644"/>
                  </a:lnTo>
                  <a:lnTo>
                    <a:pt x="2434678" y="46443"/>
                  </a:lnTo>
                  <a:lnTo>
                    <a:pt x="2471039" y="71285"/>
                  </a:lnTo>
                  <a:lnTo>
                    <a:pt x="2503792" y="100075"/>
                  </a:lnTo>
                  <a:lnTo>
                    <a:pt x="2532951" y="132841"/>
                  </a:lnTo>
                  <a:lnTo>
                    <a:pt x="2557437" y="169202"/>
                  </a:lnTo>
                  <a:lnTo>
                    <a:pt x="2577236" y="208800"/>
                  </a:lnTo>
                  <a:lnTo>
                    <a:pt x="2591993" y="250926"/>
                  </a:lnTo>
                  <a:lnTo>
                    <a:pt x="2600998" y="295567"/>
                  </a:lnTo>
                  <a:lnTo>
                    <a:pt x="2604236" y="341998"/>
                  </a:lnTo>
                  <a:lnTo>
                    <a:pt x="2600998" y="388442"/>
                  </a:lnTo>
                  <a:lnTo>
                    <a:pt x="2591993" y="433082"/>
                  </a:lnTo>
                  <a:lnTo>
                    <a:pt x="2577236" y="475195"/>
                  </a:lnTo>
                  <a:lnTo>
                    <a:pt x="2557437" y="514807"/>
                  </a:lnTo>
                  <a:lnTo>
                    <a:pt x="2532951" y="551167"/>
                  </a:lnTo>
                  <a:lnTo>
                    <a:pt x="2503792" y="583920"/>
                  </a:lnTo>
                  <a:lnTo>
                    <a:pt x="2471039" y="612724"/>
                  </a:lnTo>
                  <a:lnTo>
                    <a:pt x="2434678" y="637565"/>
                  </a:lnTo>
                  <a:lnTo>
                    <a:pt x="2395080" y="657364"/>
                  </a:lnTo>
                  <a:lnTo>
                    <a:pt x="2352954" y="671766"/>
                  </a:lnTo>
                  <a:lnTo>
                    <a:pt x="2308313" y="681126"/>
                  </a:lnTo>
                  <a:lnTo>
                    <a:pt x="2261870" y="683996"/>
                  </a:lnTo>
                  <a:lnTo>
                    <a:pt x="2180513" y="683996"/>
                  </a:lnTo>
                  <a:lnTo>
                    <a:pt x="2180513" y="892797"/>
                  </a:lnTo>
                  <a:lnTo>
                    <a:pt x="1948675" y="669607"/>
                  </a:lnTo>
                  <a:lnTo>
                    <a:pt x="2180513" y="446405"/>
                  </a:lnTo>
                  <a:lnTo>
                    <a:pt x="2180513" y="655205"/>
                  </a:lnTo>
                  <a:lnTo>
                    <a:pt x="2261870" y="655205"/>
                  </a:lnTo>
                  <a:lnTo>
                    <a:pt x="2308313" y="651967"/>
                  </a:lnTo>
                  <a:lnTo>
                    <a:pt x="2352598" y="641883"/>
                  </a:lnTo>
                  <a:lnTo>
                    <a:pt x="2394000" y="626046"/>
                  </a:lnTo>
                  <a:lnTo>
                    <a:pt x="2432519" y="604799"/>
                  </a:lnTo>
                  <a:lnTo>
                    <a:pt x="2467432" y="578523"/>
                  </a:lnTo>
                  <a:lnTo>
                    <a:pt x="2498394" y="547560"/>
                  </a:lnTo>
                  <a:lnTo>
                    <a:pt x="2524671" y="512635"/>
                  </a:lnTo>
                  <a:lnTo>
                    <a:pt x="2546273" y="474116"/>
                  </a:lnTo>
                  <a:lnTo>
                    <a:pt x="2562110" y="432358"/>
                  </a:lnTo>
                  <a:lnTo>
                    <a:pt x="2571838" y="388442"/>
                  </a:lnTo>
                  <a:lnTo>
                    <a:pt x="2575432" y="341998"/>
                  </a:lnTo>
                  <a:lnTo>
                    <a:pt x="2571838" y="295567"/>
                  </a:lnTo>
                  <a:lnTo>
                    <a:pt x="2562110" y="251637"/>
                  </a:lnTo>
                  <a:lnTo>
                    <a:pt x="2546273" y="209880"/>
                  </a:lnTo>
                  <a:lnTo>
                    <a:pt x="2524671" y="171361"/>
                  </a:lnTo>
                  <a:lnTo>
                    <a:pt x="2498394" y="136436"/>
                  </a:lnTo>
                  <a:lnTo>
                    <a:pt x="2467432" y="105486"/>
                  </a:lnTo>
                  <a:lnTo>
                    <a:pt x="2432519" y="79197"/>
                  </a:lnTo>
                  <a:lnTo>
                    <a:pt x="2394000" y="57962"/>
                  </a:lnTo>
                  <a:lnTo>
                    <a:pt x="2352598" y="41757"/>
                  </a:lnTo>
                  <a:lnTo>
                    <a:pt x="2308313" y="32042"/>
                  </a:lnTo>
                  <a:lnTo>
                    <a:pt x="2261870" y="28803"/>
                  </a:lnTo>
                  <a:lnTo>
                    <a:pt x="0" y="28803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421277" y="5669280"/>
              <a:ext cx="1456055" cy="460375"/>
            </a:xfrm>
            <a:custGeom>
              <a:avLst/>
              <a:gdLst/>
              <a:ahLst/>
              <a:cxnLst/>
              <a:rect l="l" t="t" r="r" b="b"/>
              <a:pathLst>
                <a:path w="1456054" h="460375">
                  <a:moveTo>
                    <a:pt x="129603" y="379806"/>
                  </a:moveTo>
                  <a:lnTo>
                    <a:pt x="0" y="420116"/>
                  </a:lnTo>
                  <a:lnTo>
                    <a:pt x="129603" y="460082"/>
                  </a:lnTo>
                  <a:lnTo>
                    <a:pt x="129603" y="428040"/>
                  </a:lnTo>
                  <a:lnTo>
                    <a:pt x="1253883" y="428040"/>
                  </a:lnTo>
                  <a:lnTo>
                    <a:pt x="1299959" y="422998"/>
                  </a:lnTo>
                  <a:lnTo>
                    <a:pt x="1331338" y="411835"/>
                  </a:lnTo>
                  <a:lnTo>
                    <a:pt x="129603" y="411835"/>
                  </a:lnTo>
                  <a:lnTo>
                    <a:pt x="129603" y="379806"/>
                  </a:lnTo>
                  <a:close/>
                </a:path>
                <a:path w="1456054" h="460375">
                  <a:moveTo>
                    <a:pt x="1253883" y="0"/>
                  </a:moveTo>
                  <a:lnTo>
                    <a:pt x="0" y="0"/>
                  </a:lnTo>
                  <a:lnTo>
                    <a:pt x="0" y="16205"/>
                  </a:lnTo>
                  <a:lnTo>
                    <a:pt x="1253883" y="16205"/>
                  </a:lnTo>
                  <a:lnTo>
                    <a:pt x="1303197" y="22682"/>
                  </a:lnTo>
                  <a:lnTo>
                    <a:pt x="1347127" y="41402"/>
                  </a:lnTo>
                  <a:lnTo>
                    <a:pt x="1384566" y="70205"/>
                  </a:lnTo>
                  <a:lnTo>
                    <a:pt x="1413725" y="107645"/>
                  </a:lnTo>
                  <a:lnTo>
                    <a:pt x="1432445" y="151917"/>
                  </a:lnTo>
                  <a:lnTo>
                    <a:pt x="1438922" y="201244"/>
                  </a:lnTo>
                  <a:lnTo>
                    <a:pt x="1438922" y="226796"/>
                  </a:lnTo>
                  <a:lnTo>
                    <a:pt x="1432445" y="276123"/>
                  </a:lnTo>
                  <a:lnTo>
                    <a:pt x="1413725" y="320040"/>
                  </a:lnTo>
                  <a:lnTo>
                    <a:pt x="1384566" y="357479"/>
                  </a:lnTo>
                  <a:lnTo>
                    <a:pt x="1347127" y="386638"/>
                  </a:lnTo>
                  <a:lnTo>
                    <a:pt x="1303197" y="405358"/>
                  </a:lnTo>
                  <a:lnTo>
                    <a:pt x="1253883" y="411835"/>
                  </a:lnTo>
                  <a:lnTo>
                    <a:pt x="1331338" y="411835"/>
                  </a:lnTo>
                  <a:lnTo>
                    <a:pt x="1379880" y="383755"/>
                  </a:lnTo>
                  <a:lnTo>
                    <a:pt x="1411198" y="352806"/>
                  </a:lnTo>
                  <a:lnTo>
                    <a:pt x="1434960" y="315353"/>
                  </a:lnTo>
                  <a:lnTo>
                    <a:pt x="1450086" y="272884"/>
                  </a:lnTo>
                  <a:lnTo>
                    <a:pt x="1455483" y="226796"/>
                  </a:lnTo>
                  <a:lnTo>
                    <a:pt x="1455483" y="201244"/>
                  </a:lnTo>
                  <a:lnTo>
                    <a:pt x="1450086" y="155155"/>
                  </a:lnTo>
                  <a:lnTo>
                    <a:pt x="1434960" y="112674"/>
                  </a:lnTo>
                  <a:lnTo>
                    <a:pt x="1411198" y="75234"/>
                  </a:lnTo>
                  <a:lnTo>
                    <a:pt x="1379880" y="43916"/>
                  </a:lnTo>
                  <a:lnTo>
                    <a:pt x="1342440" y="20154"/>
                  </a:lnTo>
                  <a:lnTo>
                    <a:pt x="1299959" y="5041"/>
                  </a:lnTo>
                  <a:lnTo>
                    <a:pt x="1253883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421277" y="5669280"/>
              <a:ext cx="1456055" cy="460375"/>
            </a:xfrm>
            <a:custGeom>
              <a:avLst/>
              <a:gdLst/>
              <a:ahLst/>
              <a:cxnLst/>
              <a:rect l="l" t="t" r="r" b="b"/>
              <a:pathLst>
                <a:path w="1456054" h="460375">
                  <a:moveTo>
                    <a:pt x="0" y="0"/>
                  </a:moveTo>
                  <a:lnTo>
                    <a:pt x="1253883" y="0"/>
                  </a:lnTo>
                  <a:lnTo>
                    <a:pt x="1299959" y="5041"/>
                  </a:lnTo>
                  <a:lnTo>
                    <a:pt x="1342440" y="20154"/>
                  </a:lnTo>
                  <a:lnTo>
                    <a:pt x="1379880" y="43916"/>
                  </a:lnTo>
                  <a:lnTo>
                    <a:pt x="1411198" y="75234"/>
                  </a:lnTo>
                  <a:lnTo>
                    <a:pt x="1434960" y="112674"/>
                  </a:lnTo>
                  <a:lnTo>
                    <a:pt x="1450086" y="155155"/>
                  </a:lnTo>
                  <a:lnTo>
                    <a:pt x="1455483" y="201244"/>
                  </a:lnTo>
                  <a:lnTo>
                    <a:pt x="1455483" y="226796"/>
                  </a:lnTo>
                  <a:lnTo>
                    <a:pt x="1450086" y="272884"/>
                  </a:lnTo>
                  <a:lnTo>
                    <a:pt x="1434960" y="315353"/>
                  </a:lnTo>
                  <a:lnTo>
                    <a:pt x="1411198" y="352806"/>
                  </a:lnTo>
                  <a:lnTo>
                    <a:pt x="1379880" y="383755"/>
                  </a:lnTo>
                  <a:lnTo>
                    <a:pt x="1342440" y="407885"/>
                  </a:lnTo>
                  <a:lnTo>
                    <a:pt x="1299959" y="422998"/>
                  </a:lnTo>
                  <a:lnTo>
                    <a:pt x="1253883" y="428040"/>
                  </a:lnTo>
                  <a:lnTo>
                    <a:pt x="129603" y="428040"/>
                  </a:lnTo>
                  <a:lnTo>
                    <a:pt x="129603" y="460082"/>
                  </a:lnTo>
                  <a:lnTo>
                    <a:pt x="0" y="420116"/>
                  </a:lnTo>
                  <a:lnTo>
                    <a:pt x="129603" y="379806"/>
                  </a:lnTo>
                  <a:lnTo>
                    <a:pt x="129603" y="411835"/>
                  </a:lnTo>
                  <a:lnTo>
                    <a:pt x="1253883" y="411835"/>
                  </a:lnTo>
                  <a:lnTo>
                    <a:pt x="1303197" y="405358"/>
                  </a:lnTo>
                  <a:lnTo>
                    <a:pt x="1347127" y="386638"/>
                  </a:lnTo>
                  <a:lnTo>
                    <a:pt x="1384566" y="357479"/>
                  </a:lnTo>
                  <a:lnTo>
                    <a:pt x="1413725" y="320040"/>
                  </a:lnTo>
                  <a:lnTo>
                    <a:pt x="1432445" y="276123"/>
                  </a:lnTo>
                  <a:lnTo>
                    <a:pt x="1438922" y="226796"/>
                  </a:lnTo>
                  <a:lnTo>
                    <a:pt x="1438922" y="201244"/>
                  </a:lnTo>
                  <a:lnTo>
                    <a:pt x="1432445" y="151917"/>
                  </a:lnTo>
                  <a:lnTo>
                    <a:pt x="1413725" y="107645"/>
                  </a:lnTo>
                  <a:lnTo>
                    <a:pt x="1384566" y="70205"/>
                  </a:lnTo>
                  <a:lnTo>
                    <a:pt x="1347127" y="41402"/>
                  </a:lnTo>
                  <a:lnTo>
                    <a:pt x="1303197" y="22682"/>
                  </a:lnTo>
                  <a:lnTo>
                    <a:pt x="1253883" y="16205"/>
                  </a:lnTo>
                  <a:lnTo>
                    <a:pt x="0" y="16205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006E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187450" y="2306955"/>
            <a:ext cx="1931035" cy="66738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flow</a:t>
            </a:r>
            <a:r>
              <a:rPr sz="3600" b="1" i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chart</a:t>
            </a:r>
            <a:endParaRPr sz="3600" b="1" i="1" spc="-20" dirty="0">
              <a:solidFill>
                <a:srgbClr val="1B1B1B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470" y="2957242"/>
            <a:ext cx="3584575" cy="152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45"/>
              </a:lnSpc>
            </a:pPr>
            <a:r>
              <a:rPr sz="32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3200" spc="-9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collection</a:t>
            </a:r>
            <a:r>
              <a:rPr sz="3200" spc="-9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3200" spc="-95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3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Web</a:t>
            </a:r>
            <a:endParaRPr sz="3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ts val="3745"/>
              </a:lnSpc>
            </a:pPr>
            <a:r>
              <a:rPr sz="3200" spc="-10" dirty="0">
                <a:solidFill>
                  <a:schemeClr val="tx1"/>
                </a:solidFill>
                <a:latin typeface="Calibri" panose="020F0502020204030204"/>
                <a:cs typeface="Calibri" panose="020F0502020204030204"/>
              </a:rPr>
              <a:t>scraping</a:t>
            </a:r>
            <a:endParaRPr sz="3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pPr marR="118745">
              <a:lnSpc>
                <a:spcPts val="1830"/>
              </a:lnSpc>
              <a:spcBef>
                <a:spcPts val="3335"/>
              </a:spcBef>
            </a:pPr>
            <a:endParaRPr sz="32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4733" y="5242229"/>
            <a:ext cx="2339340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59435" marR="5080" indent="-547370">
              <a:lnSpc>
                <a:spcPts val="1750"/>
              </a:lnSpc>
              <a:spcBef>
                <a:spcPts val="295"/>
              </a:spcBef>
            </a:pP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Normalize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into</a:t>
            </a:r>
            <a:r>
              <a:rPr sz="1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flat</a:t>
            </a:r>
            <a:r>
              <a:rPr sz="16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file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such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1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.csv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2280" y="941400"/>
            <a:ext cx="6730365" cy="4662170"/>
            <a:chOff x="5192280" y="941400"/>
            <a:chExt cx="6730365" cy="4662170"/>
          </a:xfrm>
        </p:grpSpPr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965806" y="941400"/>
              <a:ext cx="2956318" cy="252935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2280" y="2860205"/>
              <a:ext cx="3192475" cy="1378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0875" y="4851361"/>
              <a:ext cx="2465641" cy="75167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375160" y="5603405"/>
            <a:ext cx="6104890" cy="1050290"/>
            <a:chOff x="5375160" y="5603405"/>
            <a:chExt cx="6104890" cy="105029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2437" y="5603405"/>
              <a:ext cx="3207600" cy="2725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5160" y="6347168"/>
              <a:ext cx="4001757" cy="30599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43796" y="5825883"/>
              <a:ext cx="368935" cy="778510"/>
            </a:xfrm>
            <a:custGeom>
              <a:avLst/>
              <a:gdLst/>
              <a:ahLst/>
              <a:cxnLst/>
              <a:rect l="l" t="t" r="r" b="b"/>
              <a:pathLst>
                <a:path w="368934" h="778509">
                  <a:moveTo>
                    <a:pt x="103682" y="593991"/>
                  </a:moveTo>
                  <a:lnTo>
                    <a:pt x="0" y="686155"/>
                  </a:lnTo>
                  <a:lnTo>
                    <a:pt x="103682" y="778319"/>
                  </a:lnTo>
                  <a:lnTo>
                    <a:pt x="103682" y="696239"/>
                  </a:lnTo>
                  <a:lnTo>
                    <a:pt x="207365" y="696239"/>
                  </a:lnTo>
                  <a:lnTo>
                    <a:pt x="250202" y="690473"/>
                  </a:lnTo>
                  <a:lnTo>
                    <a:pt x="284462" y="676071"/>
                  </a:lnTo>
                  <a:lnTo>
                    <a:pt x="103682" y="676071"/>
                  </a:lnTo>
                  <a:lnTo>
                    <a:pt x="103682" y="593991"/>
                  </a:lnTo>
                  <a:close/>
                </a:path>
                <a:path w="368934" h="778509">
                  <a:moveTo>
                    <a:pt x="207365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207365" y="19799"/>
                  </a:lnTo>
                  <a:lnTo>
                    <a:pt x="252006" y="27000"/>
                  </a:lnTo>
                  <a:lnTo>
                    <a:pt x="290880" y="47155"/>
                  </a:lnTo>
                  <a:lnTo>
                    <a:pt x="321487" y="77762"/>
                  </a:lnTo>
                  <a:lnTo>
                    <a:pt x="341287" y="116636"/>
                  </a:lnTo>
                  <a:lnTo>
                    <a:pt x="348488" y="161277"/>
                  </a:lnTo>
                  <a:lnTo>
                    <a:pt x="348488" y="534962"/>
                  </a:lnTo>
                  <a:lnTo>
                    <a:pt x="341287" y="579602"/>
                  </a:lnTo>
                  <a:lnTo>
                    <a:pt x="321487" y="618477"/>
                  </a:lnTo>
                  <a:lnTo>
                    <a:pt x="290880" y="649071"/>
                  </a:lnTo>
                  <a:lnTo>
                    <a:pt x="252006" y="668870"/>
                  </a:lnTo>
                  <a:lnTo>
                    <a:pt x="207365" y="676071"/>
                  </a:lnTo>
                  <a:lnTo>
                    <a:pt x="284462" y="676071"/>
                  </a:lnTo>
                  <a:lnTo>
                    <a:pt x="321487" y="649071"/>
                  </a:lnTo>
                  <a:lnTo>
                    <a:pt x="346684" y="616318"/>
                  </a:lnTo>
                  <a:lnTo>
                    <a:pt x="362889" y="577799"/>
                  </a:lnTo>
                  <a:lnTo>
                    <a:pt x="368642" y="534962"/>
                  </a:lnTo>
                  <a:lnTo>
                    <a:pt x="368642" y="161277"/>
                  </a:lnTo>
                  <a:lnTo>
                    <a:pt x="362889" y="118440"/>
                  </a:lnTo>
                  <a:lnTo>
                    <a:pt x="346684" y="79552"/>
                  </a:lnTo>
                  <a:lnTo>
                    <a:pt x="321487" y="47155"/>
                  </a:lnTo>
                  <a:lnTo>
                    <a:pt x="288721" y="21958"/>
                  </a:lnTo>
                  <a:lnTo>
                    <a:pt x="250202" y="5753"/>
                  </a:lnTo>
                  <a:lnTo>
                    <a:pt x="20736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343796" y="5825883"/>
              <a:ext cx="368935" cy="778510"/>
            </a:xfrm>
            <a:custGeom>
              <a:avLst/>
              <a:gdLst/>
              <a:ahLst/>
              <a:cxnLst/>
              <a:rect l="l" t="t" r="r" b="b"/>
              <a:pathLst>
                <a:path w="368934" h="778509">
                  <a:moveTo>
                    <a:pt x="0" y="0"/>
                  </a:moveTo>
                  <a:lnTo>
                    <a:pt x="207365" y="0"/>
                  </a:lnTo>
                  <a:lnTo>
                    <a:pt x="250202" y="5753"/>
                  </a:lnTo>
                  <a:lnTo>
                    <a:pt x="288721" y="21958"/>
                  </a:lnTo>
                  <a:lnTo>
                    <a:pt x="321487" y="47155"/>
                  </a:lnTo>
                  <a:lnTo>
                    <a:pt x="346684" y="79552"/>
                  </a:lnTo>
                  <a:lnTo>
                    <a:pt x="362889" y="118440"/>
                  </a:lnTo>
                  <a:lnTo>
                    <a:pt x="368642" y="161277"/>
                  </a:lnTo>
                  <a:lnTo>
                    <a:pt x="368642" y="534962"/>
                  </a:lnTo>
                  <a:lnTo>
                    <a:pt x="362889" y="577799"/>
                  </a:lnTo>
                  <a:lnTo>
                    <a:pt x="346684" y="616318"/>
                  </a:lnTo>
                  <a:lnTo>
                    <a:pt x="321487" y="649071"/>
                  </a:lnTo>
                  <a:lnTo>
                    <a:pt x="288721" y="674281"/>
                  </a:lnTo>
                  <a:lnTo>
                    <a:pt x="250202" y="690473"/>
                  </a:lnTo>
                  <a:lnTo>
                    <a:pt x="207365" y="696239"/>
                  </a:lnTo>
                  <a:lnTo>
                    <a:pt x="103682" y="696239"/>
                  </a:lnTo>
                  <a:lnTo>
                    <a:pt x="103682" y="778319"/>
                  </a:lnTo>
                  <a:lnTo>
                    <a:pt x="0" y="686155"/>
                  </a:lnTo>
                  <a:lnTo>
                    <a:pt x="103682" y="593991"/>
                  </a:lnTo>
                  <a:lnTo>
                    <a:pt x="103682" y="676071"/>
                  </a:lnTo>
                  <a:lnTo>
                    <a:pt x="207365" y="676071"/>
                  </a:lnTo>
                  <a:lnTo>
                    <a:pt x="252006" y="668870"/>
                  </a:lnTo>
                  <a:lnTo>
                    <a:pt x="290880" y="649071"/>
                  </a:lnTo>
                  <a:lnTo>
                    <a:pt x="321487" y="618477"/>
                  </a:lnTo>
                  <a:lnTo>
                    <a:pt x="341287" y="579602"/>
                  </a:lnTo>
                  <a:lnTo>
                    <a:pt x="348488" y="534962"/>
                  </a:lnTo>
                  <a:lnTo>
                    <a:pt x="348488" y="161277"/>
                  </a:lnTo>
                  <a:lnTo>
                    <a:pt x="341287" y="116636"/>
                  </a:lnTo>
                  <a:lnTo>
                    <a:pt x="321487" y="77762"/>
                  </a:lnTo>
                  <a:lnTo>
                    <a:pt x="290880" y="47155"/>
                  </a:lnTo>
                  <a:lnTo>
                    <a:pt x="252006" y="27000"/>
                  </a:lnTo>
                  <a:lnTo>
                    <a:pt x="207365" y="19799"/>
                  </a:lnTo>
                  <a:lnTo>
                    <a:pt x="0" y="197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64925" y="665632"/>
            <a:ext cx="2407678" cy="1825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38000" y="1400035"/>
            <a:ext cx="3527640" cy="21311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192280" y="2207882"/>
            <a:ext cx="3086100" cy="570865"/>
            <a:chOff x="5192280" y="2207882"/>
            <a:chExt cx="3086100" cy="57086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2280" y="2207882"/>
              <a:ext cx="2788564" cy="21311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903438" y="2246401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103682" y="341274"/>
                  </a:moveTo>
                  <a:lnTo>
                    <a:pt x="0" y="433438"/>
                  </a:lnTo>
                  <a:lnTo>
                    <a:pt x="103682" y="525602"/>
                  </a:lnTo>
                  <a:lnTo>
                    <a:pt x="103682" y="443522"/>
                  </a:lnTo>
                  <a:lnTo>
                    <a:pt x="207365" y="443522"/>
                  </a:lnTo>
                  <a:lnTo>
                    <a:pt x="250202" y="437756"/>
                  </a:lnTo>
                  <a:lnTo>
                    <a:pt x="284462" y="423354"/>
                  </a:lnTo>
                  <a:lnTo>
                    <a:pt x="103682" y="423354"/>
                  </a:lnTo>
                  <a:lnTo>
                    <a:pt x="103682" y="341274"/>
                  </a:lnTo>
                  <a:close/>
                </a:path>
                <a:path w="368934" h="525780">
                  <a:moveTo>
                    <a:pt x="207365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207365" y="19799"/>
                  </a:lnTo>
                  <a:lnTo>
                    <a:pt x="252006" y="27000"/>
                  </a:lnTo>
                  <a:lnTo>
                    <a:pt x="290880" y="47155"/>
                  </a:lnTo>
                  <a:lnTo>
                    <a:pt x="321475" y="77762"/>
                  </a:lnTo>
                  <a:lnTo>
                    <a:pt x="341287" y="116636"/>
                  </a:lnTo>
                  <a:lnTo>
                    <a:pt x="348475" y="161277"/>
                  </a:lnTo>
                  <a:lnTo>
                    <a:pt x="348475" y="282244"/>
                  </a:lnTo>
                  <a:lnTo>
                    <a:pt x="341287" y="326872"/>
                  </a:lnTo>
                  <a:lnTo>
                    <a:pt x="321475" y="365760"/>
                  </a:lnTo>
                  <a:lnTo>
                    <a:pt x="290880" y="396354"/>
                  </a:lnTo>
                  <a:lnTo>
                    <a:pt x="252006" y="416153"/>
                  </a:lnTo>
                  <a:lnTo>
                    <a:pt x="207365" y="423354"/>
                  </a:lnTo>
                  <a:lnTo>
                    <a:pt x="284462" y="423354"/>
                  </a:lnTo>
                  <a:lnTo>
                    <a:pt x="321475" y="396354"/>
                  </a:lnTo>
                  <a:lnTo>
                    <a:pt x="346684" y="363600"/>
                  </a:lnTo>
                  <a:lnTo>
                    <a:pt x="362877" y="325081"/>
                  </a:lnTo>
                  <a:lnTo>
                    <a:pt x="368642" y="282244"/>
                  </a:lnTo>
                  <a:lnTo>
                    <a:pt x="368642" y="161277"/>
                  </a:lnTo>
                  <a:lnTo>
                    <a:pt x="362877" y="118440"/>
                  </a:lnTo>
                  <a:lnTo>
                    <a:pt x="346684" y="79921"/>
                  </a:lnTo>
                  <a:lnTo>
                    <a:pt x="321475" y="47155"/>
                  </a:lnTo>
                  <a:lnTo>
                    <a:pt x="288721" y="21958"/>
                  </a:lnTo>
                  <a:lnTo>
                    <a:pt x="250202" y="5753"/>
                  </a:lnTo>
                  <a:lnTo>
                    <a:pt x="20736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903438" y="2246401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65" y="0"/>
                  </a:lnTo>
                  <a:lnTo>
                    <a:pt x="250202" y="5753"/>
                  </a:lnTo>
                  <a:lnTo>
                    <a:pt x="288721" y="21958"/>
                  </a:lnTo>
                  <a:lnTo>
                    <a:pt x="321475" y="47155"/>
                  </a:lnTo>
                  <a:lnTo>
                    <a:pt x="346684" y="79921"/>
                  </a:lnTo>
                  <a:lnTo>
                    <a:pt x="362877" y="118440"/>
                  </a:lnTo>
                  <a:lnTo>
                    <a:pt x="368642" y="161277"/>
                  </a:lnTo>
                  <a:lnTo>
                    <a:pt x="368642" y="282244"/>
                  </a:lnTo>
                  <a:lnTo>
                    <a:pt x="362877" y="325081"/>
                  </a:lnTo>
                  <a:lnTo>
                    <a:pt x="346684" y="363600"/>
                  </a:lnTo>
                  <a:lnTo>
                    <a:pt x="321475" y="396354"/>
                  </a:lnTo>
                  <a:lnTo>
                    <a:pt x="288721" y="421563"/>
                  </a:lnTo>
                  <a:lnTo>
                    <a:pt x="250202" y="437756"/>
                  </a:lnTo>
                  <a:lnTo>
                    <a:pt x="207365" y="443522"/>
                  </a:lnTo>
                  <a:lnTo>
                    <a:pt x="103682" y="443522"/>
                  </a:lnTo>
                  <a:lnTo>
                    <a:pt x="103682" y="525602"/>
                  </a:lnTo>
                  <a:lnTo>
                    <a:pt x="0" y="433438"/>
                  </a:lnTo>
                  <a:lnTo>
                    <a:pt x="103682" y="341274"/>
                  </a:lnTo>
                  <a:lnTo>
                    <a:pt x="103682" y="423354"/>
                  </a:lnTo>
                  <a:lnTo>
                    <a:pt x="207365" y="423354"/>
                  </a:lnTo>
                  <a:lnTo>
                    <a:pt x="252006" y="416153"/>
                  </a:lnTo>
                  <a:lnTo>
                    <a:pt x="290880" y="396354"/>
                  </a:lnTo>
                  <a:lnTo>
                    <a:pt x="321475" y="365760"/>
                  </a:lnTo>
                  <a:lnTo>
                    <a:pt x="341287" y="326872"/>
                  </a:lnTo>
                  <a:lnTo>
                    <a:pt x="348475" y="282244"/>
                  </a:lnTo>
                  <a:lnTo>
                    <a:pt x="348475" y="161277"/>
                  </a:lnTo>
                  <a:lnTo>
                    <a:pt x="341287" y="116636"/>
                  </a:lnTo>
                  <a:lnTo>
                    <a:pt x="321475" y="77762"/>
                  </a:lnTo>
                  <a:lnTo>
                    <a:pt x="290880" y="47155"/>
                  </a:lnTo>
                  <a:lnTo>
                    <a:pt x="252006" y="27000"/>
                  </a:lnTo>
                  <a:lnTo>
                    <a:pt x="207365" y="19799"/>
                  </a:lnTo>
                  <a:lnTo>
                    <a:pt x="0" y="197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44020" y="269900"/>
            <a:ext cx="3007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1800" b="1" spc="-7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.Getting</a:t>
            </a:r>
            <a:r>
              <a:rPr sz="1800" b="1" spc="-6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Response</a:t>
            </a:r>
            <a:r>
              <a:rPr sz="1800" b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spc="-7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71744" y="1820417"/>
            <a:ext cx="1569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3.</a:t>
            </a:r>
            <a:r>
              <a:rPr sz="1800" b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Finding</a:t>
            </a:r>
            <a:r>
              <a:rPr sz="1800" b="1" spc="-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1744" y="2467343"/>
            <a:ext cx="237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4.</a:t>
            </a:r>
            <a:r>
              <a:rPr sz="1800" b="1" spc="-6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Getting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column</a:t>
            </a:r>
            <a:r>
              <a:rPr sz="1800" b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names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3664" y="390143"/>
            <a:ext cx="6062980" cy="88582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768090">
              <a:lnSpc>
                <a:spcPct val="100000"/>
              </a:lnSpc>
              <a:spcBef>
                <a:spcPts val="1325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5.</a:t>
            </a:r>
            <a:r>
              <a:rPr sz="1800" b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Creation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dictionary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2.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Creating</a:t>
            </a:r>
            <a:r>
              <a:rPr sz="1800" b="1" spc="-4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BeautifulSoup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Object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43664" y="4418177"/>
            <a:ext cx="6406515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AutoNum type="arabicPeriod" startAt="6"/>
              <a:tabLst>
                <a:tab pos="240665" algn="l"/>
              </a:tabLst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Appending</a:t>
            </a:r>
            <a:r>
              <a:rPr sz="1800" b="1" spc="-5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5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keys</a:t>
            </a:r>
            <a:r>
              <a:rPr sz="1800" b="1" spc="-6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(refer)</a:t>
            </a:r>
            <a:r>
              <a:rPr sz="12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2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notebook</a:t>
            </a:r>
            <a:r>
              <a:rPr sz="12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block</a:t>
            </a:r>
            <a:r>
              <a:rPr sz="1200" b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12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buClr>
                <a:srgbClr val="1B1B1B"/>
              </a:buClr>
              <a:buFont typeface="Calibri" panose="020F0502020204030204"/>
              <a:buAutoNum type="arabicPeriod" startAt="6"/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225"/>
              </a:spcBef>
              <a:buClr>
                <a:srgbClr val="1B1B1B"/>
              </a:buClr>
              <a:buFont typeface="Calibri" panose="020F0502020204030204"/>
              <a:buAutoNum type="arabicPeriod" startAt="6"/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L="3091815" indent="-226695">
              <a:lnSpc>
                <a:spcPct val="100000"/>
              </a:lnSpc>
              <a:buAutoNum type="arabicPeriod" startAt="6"/>
              <a:tabLst>
                <a:tab pos="3091815" algn="l"/>
              </a:tabLst>
            </a:pP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Converting</a:t>
            </a:r>
            <a:r>
              <a:rPr sz="1800" b="1" spc="-4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dictionary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3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dataframe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53545" y="5910021"/>
            <a:ext cx="1961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8.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Dataframe</a:t>
            </a:r>
            <a:r>
              <a:rPr sz="1800" b="1" spc="-3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.CSV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37380" y="75501"/>
            <a:ext cx="1529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spc="-1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simplified </a:t>
            </a:r>
            <a:r>
              <a:rPr sz="1400" b="1" i="1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flow</a:t>
            </a:r>
            <a:r>
              <a:rPr sz="1400" b="1" i="1" spc="-15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b="1" i="1" spc="-20" dirty="0">
                <a:solidFill>
                  <a:srgbClr val="1B1B1B"/>
                </a:solidFill>
                <a:latin typeface="Calibri" panose="020F0502020204030204"/>
                <a:cs typeface="Calibri" panose="020F0502020204030204"/>
              </a:rPr>
              <a:t>chart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393937" y="725220"/>
            <a:ext cx="381635" cy="538480"/>
            <a:chOff x="8393937" y="725220"/>
            <a:chExt cx="381635" cy="538480"/>
          </a:xfrm>
        </p:grpSpPr>
        <p:sp>
          <p:nvSpPr>
            <p:cNvPr id="36" name="object 36"/>
            <p:cNvSpPr/>
            <p:nvPr/>
          </p:nvSpPr>
          <p:spPr>
            <a:xfrm>
              <a:off x="8400237" y="731520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103682" y="341274"/>
                  </a:moveTo>
                  <a:lnTo>
                    <a:pt x="0" y="433438"/>
                  </a:lnTo>
                  <a:lnTo>
                    <a:pt x="103682" y="525602"/>
                  </a:lnTo>
                  <a:lnTo>
                    <a:pt x="103682" y="443522"/>
                  </a:lnTo>
                  <a:lnTo>
                    <a:pt x="207365" y="443522"/>
                  </a:lnTo>
                  <a:lnTo>
                    <a:pt x="250202" y="437756"/>
                  </a:lnTo>
                  <a:lnTo>
                    <a:pt x="284462" y="423354"/>
                  </a:lnTo>
                  <a:lnTo>
                    <a:pt x="103682" y="423354"/>
                  </a:lnTo>
                  <a:lnTo>
                    <a:pt x="103682" y="341274"/>
                  </a:lnTo>
                  <a:close/>
                </a:path>
                <a:path w="368934" h="525780">
                  <a:moveTo>
                    <a:pt x="207365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207365" y="19799"/>
                  </a:lnTo>
                  <a:lnTo>
                    <a:pt x="252006" y="27000"/>
                  </a:lnTo>
                  <a:lnTo>
                    <a:pt x="290880" y="47155"/>
                  </a:lnTo>
                  <a:lnTo>
                    <a:pt x="321487" y="77762"/>
                  </a:lnTo>
                  <a:lnTo>
                    <a:pt x="341287" y="116636"/>
                  </a:lnTo>
                  <a:lnTo>
                    <a:pt x="348487" y="161277"/>
                  </a:lnTo>
                  <a:lnTo>
                    <a:pt x="348487" y="282244"/>
                  </a:lnTo>
                  <a:lnTo>
                    <a:pt x="341287" y="326885"/>
                  </a:lnTo>
                  <a:lnTo>
                    <a:pt x="321487" y="365759"/>
                  </a:lnTo>
                  <a:lnTo>
                    <a:pt x="290880" y="396354"/>
                  </a:lnTo>
                  <a:lnTo>
                    <a:pt x="252006" y="416166"/>
                  </a:lnTo>
                  <a:lnTo>
                    <a:pt x="207365" y="423354"/>
                  </a:lnTo>
                  <a:lnTo>
                    <a:pt x="284462" y="423354"/>
                  </a:lnTo>
                  <a:lnTo>
                    <a:pt x="321487" y="396354"/>
                  </a:lnTo>
                  <a:lnTo>
                    <a:pt x="346684" y="363600"/>
                  </a:lnTo>
                  <a:lnTo>
                    <a:pt x="362877" y="325081"/>
                  </a:lnTo>
                  <a:lnTo>
                    <a:pt x="368642" y="282244"/>
                  </a:lnTo>
                  <a:lnTo>
                    <a:pt x="368642" y="161277"/>
                  </a:lnTo>
                  <a:lnTo>
                    <a:pt x="362877" y="118440"/>
                  </a:lnTo>
                  <a:lnTo>
                    <a:pt x="346684" y="79921"/>
                  </a:lnTo>
                  <a:lnTo>
                    <a:pt x="321487" y="47155"/>
                  </a:lnTo>
                  <a:lnTo>
                    <a:pt x="288721" y="21958"/>
                  </a:lnTo>
                  <a:lnTo>
                    <a:pt x="250202" y="5765"/>
                  </a:lnTo>
                  <a:lnTo>
                    <a:pt x="20736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400237" y="731520"/>
              <a:ext cx="368935" cy="525780"/>
            </a:xfrm>
            <a:custGeom>
              <a:avLst/>
              <a:gdLst/>
              <a:ahLst/>
              <a:cxnLst/>
              <a:rect l="l" t="t" r="r" b="b"/>
              <a:pathLst>
                <a:path w="368934" h="525780">
                  <a:moveTo>
                    <a:pt x="0" y="0"/>
                  </a:moveTo>
                  <a:lnTo>
                    <a:pt x="207365" y="0"/>
                  </a:lnTo>
                  <a:lnTo>
                    <a:pt x="250202" y="5765"/>
                  </a:lnTo>
                  <a:lnTo>
                    <a:pt x="288721" y="21958"/>
                  </a:lnTo>
                  <a:lnTo>
                    <a:pt x="321487" y="47155"/>
                  </a:lnTo>
                  <a:lnTo>
                    <a:pt x="346684" y="79921"/>
                  </a:lnTo>
                  <a:lnTo>
                    <a:pt x="362877" y="118440"/>
                  </a:lnTo>
                  <a:lnTo>
                    <a:pt x="368642" y="161277"/>
                  </a:lnTo>
                  <a:lnTo>
                    <a:pt x="368642" y="282244"/>
                  </a:lnTo>
                  <a:lnTo>
                    <a:pt x="362877" y="325081"/>
                  </a:lnTo>
                  <a:lnTo>
                    <a:pt x="346684" y="363600"/>
                  </a:lnTo>
                  <a:lnTo>
                    <a:pt x="321487" y="396354"/>
                  </a:lnTo>
                  <a:lnTo>
                    <a:pt x="288721" y="421563"/>
                  </a:lnTo>
                  <a:lnTo>
                    <a:pt x="250202" y="437756"/>
                  </a:lnTo>
                  <a:lnTo>
                    <a:pt x="207365" y="443522"/>
                  </a:lnTo>
                  <a:lnTo>
                    <a:pt x="103682" y="443522"/>
                  </a:lnTo>
                  <a:lnTo>
                    <a:pt x="103682" y="525602"/>
                  </a:lnTo>
                  <a:lnTo>
                    <a:pt x="0" y="433438"/>
                  </a:lnTo>
                  <a:lnTo>
                    <a:pt x="103682" y="341274"/>
                  </a:lnTo>
                  <a:lnTo>
                    <a:pt x="103682" y="423354"/>
                  </a:lnTo>
                  <a:lnTo>
                    <a:pt x="207365" y="423354"/>
                  </a:lnTo>
                  <a:lnTo>
                    <a:pt x="252006" y="416166"/>
                  </a:lnTo>
                  <a:lnTo>
                    <a:pt x="290880" y="396354"/>
                  </a:lnTo>
                  <a:lnTo>
                    <a:pt x="321487" y="365759"/>
                  </a:lnTo>
                  <a:lnTo>
                    <a:pt x="341287" y="326885"/>
                  </a:lnTo>
                  <a:lnTo>
                    <a:pt x="348487" y="282244"/>
                  </a:lnTo>
                  <a:lnTo>
                    <a:pt x="348487" y="161277"/>
                  </a:lnTo>
                  <a:lnTo>
                    <a:pt x="341287" y="116636"/>
                  </a:lnTo>
                  <a:lnTo>
                    <a:pt x="321487" y="77762"/>
                  </a:lnTo>
                  <a:lnTo>
                    <a:pt x="290880" y="47155"/>
                  </a:lnTo>
                  <a:lnTo>
                    <a:pt x="252006" y="27000"/>
                  </a:lnTo>
                  <a:lnTo>
                    <a:pt x="207365" y="19799"/>
                  </a:lnTo>
                  <a:lnTo>
                    <a:pt x="0" y="19799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7643697" y="3465181"/>
            <a:ext cx="4284980" cy="1734185"/>
            <a:chOff x="7643697" y="3465181"/>
            <a:chExt cx="4284980" cy="1734185"/>
          </a:xfrm>
        </p:grpSpPr>
        <p:sp>
          <p:nvSpPr>
            <p:cNvPr id="39" name="object 39"/>
            <p:cNvSpPr/>
            <p:nvPr/>
          </p:nvSpPr>
          <p:spPr>
            <a:xfrm>
              <a:off x="9756356" y="4424756"/>
              <a:ext cx="365760" cy="343535"/>
            </a:xfrm>
            <a:custGeom>
              <a:avLst/>
              <a:gdLst/>
              <a:ahLst/>
              <a:cxnLst/>
              <a:rect l="l" t="t" r="r" b="b"/>
              <a:pathLst>
                <a:path w="365759" h="343535">
                  <a:moveTo>
                    <a:pt x="365404" y="0"/>
                  </a:moveTo>
                  <a:lnTo>
                    <a:pt x="0" y="171361"/>
                  </a:lnTo>
                  <a:lnTo>
                    <a:pt x="365404" y="343077"/>
                  </a:lnTo>
                  <a:lnTo>
                    <a:pt x="365404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756724" y="3471481"/>
              <a:ext cx="2165985" cy="1297305"/>
            </a:xfrm>
            <a:custGeom>
              <a:avLst/>
              <a:gdLst/>
              <a:ahLst/>
              <a:cxnLst/>
              <a:rect l="l" t="t" r="r" b="b"/>
              <a:pathLst>
                <a:path w="2165984" h="1297304">
                  <a:moveTo>
                    <a:pt x="0" y="0"/>
                  </a:moveTo>
                  <a:lnTo>
                    <a:pt x="1603070" y="0"/>
                  </a:lnTo>
                  <a:lnTo>
                    <a:pt x="1651317" y="1803"/>
                  </a:lnTo>
                  <a:lnTo>
                    <a:pt x="1698840" y="7924"/>
                  </a:lnTo>
                  <a:lnTo>
                    <a:pt x="1744916" y="17995"/>
                  </a:lnTo>
                  <a:lnTo>
                    <a:pt x="1789556" y="31673"/>
                  </a:lnTo>
                  <a:lnTo>
                    <a:pt x="1832394" y="48602"/>
                  </a:lnTo>
                  <a:lnTo>
                    <a:pt x="1873796" y="69113"/>
                  </a:lnTo>
                  <a:lnTo>
                    <a:pt x="1912670" y="92875"/>
                  </a:lnTo>
                  <a:lnTo>
                    <a:pt x="1949754" y="119519"/>
                  </a:lnTo>
                  <a:lnTo>
                    <a:pt x="1984311" y="148678"/>
                  </a:lnTo>
                  <a:lnTo>
                    <a:pt x="2016353" y="181076"/>
                  </a:lnTo>
                  <a:lnTo>
                    <a:pt x="2045881" y="215633"/>
                  </a:lnTo>
                  <a:lnTo>
                    <a:pt x="2072513" y="252717"/>
                  </a:lnTo>
                  <a:lnTo>
                    <a:pt x="2096274" y="291604"/>
                  </a:lnTo>
                  <a:lnTo>
                    <a:pt x="2116797" y="332993"/>
                  </a:lnTo>
                  <a:lnTo>
                    <a:pt x="2133714" y="375843"/>
                  </a:lnTo>
                  <a:lnTo>
                    <a:pt x="2147392" y="420484"/>
                  </a:lnTo>
                  <a:lnTo>
                    <a:pt x="2157476" y="466559"/>
                  </a:lnTo>
                  <a:lnTo>
                    <a:pt x="2163597" y="514083"/>
                  </a:lnTo>
                  <a:lnTo>
                    <a:pt x="2165400" y="562317"/>
                  </a:lnTo>
                  <a:lnTo>
                    <a:pt x="2163597" y="610920"/>
                  </a:lnTo>
                  <a:lnTo>
                    <a:pt x="2157476" y="658444"/>
                  </a:lnTo>
                  <a:lnTo>
                    <a:pt x="2147392" y="704519"/>
                  </a:lnTo>
                  <a:lnTo>
                    <a:pt x="2133714" y="749160"/>
                  </a:lnTo>
                  <a:lnTo>
                    <a:pt x="2116797" y="791997"/>
                  </a:lnTo>
                  <a:lnTo>
                    <a:pt x="2096274" y="833043"/>
                  </a:lnTo>
                  <a:lnTo>
                    <a:pt x="2072513" y="872274"/>
                  </a:lnTo>
                  <a:lnTo>
                    <a:pt x="2045881" y="909358"/>
                  </a:lnTo>
                  <a:lnTo>
                    <a:pt x="2016353" y="943914"/>
                  </a:lnTo>
                  <a:lnTo>
                    <a:pt x="1984311" y="975956"/>
                  </a:lnTo>
                  <a:lnTo>
                    <a:pt x="1949754" y="1005484"/>
                  </a:lnTo>
                  <a:lnTo>
                    <a:pt x="1912670" y="1032116"/>
                  </a:lnTo>
                  <a:lnTo>
                    <a:pt x="1873796" y="1055877"/>
                  </a:lnTo>
                  <a:lnTo>
                    <a:pt x="1832394" y="1076401"/>
                  </a:lnTo>
                  <a:lnTo>
                    <a:pt x="1789556" y="1093317"/>
                  </a:lnTo>
                  <a:lnTo>
                    <a:pt x="1744916" y="1106995"/>
                  </a:lnTo>
                  <a:lnTo>
                    <a:pt x="1698840" y="1116723"/>
                  </a:lnTo>
                  <a:lnTo>
                    <a:pt x="1651317" y="1122832"/>
                  </a:lnTo>
                  <a:lnTo>
                    <a:pt x="1603070" y="1125004"/>
                  </a:lnTo>
                  <a:lnTo>
                    <a:pt x="365760" y="1125004"/>
                  </a:lnTo>
                  <a:lnTo>
                    <a:pt x="365760" y="1296720"/>
                  </a:lnTo>
                  <a:lnTo>
                    <a:pt x="0" y="1125004"/>
                  </a:lnTo>
                  <a:lnTo>
                    <a:pt x="365760" y="953274"/>
                  </a:lnTo>
                  <a:lnTo>
                    <a:pt x="365760" y="1125004"/>
                  </a:lnTo>
                  <a:lnTo>
                    <a:pt x="1603070" y="1125004"/>
                  </a:lnTo>
                  <a:lnTo>
                    <a:pt x="1651317" y="1122832"/>
                  </a:lnTo>
                  <a:lnTo>
                    <a:pt x="1698840" y="1116723"/>
                  </a:lnTo>
                  <a:lnTo>
                    <a:pt x="1744916" y="1106995"/>
                  </a:lnTo>
                  <a:lnTo>
                    <a:pt x="1789556" y="1093317"/>
                  </a:lnTo>
                  <a:lnTo>
                    <a:pt x="1832394" y="1076401"/>
                  </a:lnTo>
                  <a:lnTo>
                    <a:pt x="1873796" y="1055877"/>
                  </a:lnTo>
                  <a:lnTo>
                    <a:pt x="1912670" y="1032116"/>
                  </a:lnTo>
                  <a:lnTo>
                    <a:pt x="1949754" y="1005484"/>
                  </a:lnTo>
                  <a:lnTo>
                    <a:pt x="1984311" y="975956"/>
                  </a:lnTo>
                  <a:lnTo>
                    <a:pt x="2016353" y="943914"/>
                  </a:lnTo>
                  <a:lnTo>
                    <a:pt x="2045881" y="909358"/>
                  </a:lnTo>
                  <a:lnTo>
                    <a:pt x="2072513" y="872274"/>
                  </a:lnTo>
                  <a:lnTo>
                    <a:pt x="2096274" y="833043"/>
                  </a:lnTo>
                  <a:lnTo>
                    <a:pt x="2116797" y="791997"/>
                  </a:lnTo>
                  <a:lnTo>
                    <a:pt x="2133714" y="749160"/>
                  </a:lnTo>
                  <a:lnTo>
                    <a:pt x="2147392" y="704519"/>
                  </a:lnTo>
                  <a:lnTo>
                    <a:pt x="2157476" y="658444"/>
                  </a:lnTo>
                  <a:lnTo>
                    <a:pt x="2163597" y="610920"/>
                  </a:lnTo>
                  <a:lnTo>
                    <a:pt x="2165400" y="562317"/>
                  </a:lnTo>
                  <a:lnTo>
                    <a:pt x="2163597" y="514083"/>
                  </a:lnTo>
                  <a:lnTo>
                    <a:pt x="2157476" y="466559"/>
                  </a:lnTo>
                  <a:lnTo>
                    <a:pt x="2147392" y="420484"/>
                  </a:lnTo>
                  <a:lnTo>
                    <a:pt x="2133714" y="375843"/>
                  </a:lnTo>
                  <a:lnTo>
                    <a:pt x="2116797" y="332993"/>
                  </a:lnTo>
                  <a:lnTo>
                    <a:pt x="2096274" y="291604"/>
                  </a:lnTo>
                  <a:lnTo>
                    <a:pt x="2072513" y="252717"/>
                  </a:lnTo>
                  <a:lnTo>
                    <a:pt x="2045881" y="215633"/>
                  </a:lnTo>
                  <a:lnTo>
                    <a:pt x="2016353" y="181076"/>
                  </a:lnTo>
                  <a:lnTo>
                    <a:pt x="1984311" y="148678"/>
                  </a:lnTo>
                  <a:lnTo>
                    <a:pt x="1949754" y="119519"/>
                  </a:lnTo>
                  <a:lnTo>
                    <a:pt x="1912670" y="92875"/>
                  </a:lnTo>
                  <a:lnTo>
                    <a:pt x="1873796" y="69113"/>
                  </a:lnTo>
                  <a:lnTo>
                    <a:pt x="1832394" y="48602"/>
                  </a:lnTo>
                  <a:lnTo>
                    <a:pt x="1789556" y="31673"/>
                  </a:lnTo>
                  <a:lnTo>
                    <a:pt x="1744916" y="17995"/>
                  </a:lnTo>
                  <a:lnTo>
                    <a:pt x="1698840" y="7924"/>
                  </a:lnTo>
                  <a:lnTo>
                    <a:pt x="1651317" y="1803"/>
                  </a:lnTo>
                  <a:lnTo>
                    <a:pt x="1603070" y="0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272437" y="3471837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1079" y="0"/>
                  </a:moveTo>
                  <a:lnTo>
                    <a:pt x="0" y="0"/>
                  </a:lnTo>
                  <a:lnTo>
                    <a:pt x="0" y="500405"/>
                  </a:lnTo>
                  <a:lnTo>
                    <a:pt x="2882" y="549363"/>
                  </a:lnTo>
                  <a:lnTo>
                    <a:pt x="11887" y="596163"/>
                  </a:lnTo>
                  <a:lnTo>
                    <a:pt x="25920" y="641159"/>
                  </a:lnTo>
                  <a:lnTo>
                    <a:pt x="45364" y="683641"/>
                  </a:lnTo>
                  <a:lnTo>
                    <a:pt x="69481" y="722884"/>
                  </a:lnTo>
                  <a:lnTo>
                    <a:pt x="98285" y="758888"/>
                  </a:lnTo>
                  <a:lnTo>
                    <a:pt x="130682" y="791641"/>
                  </a:lnTo>
                  <a:lnTo>
                    <a:pt x="166687" y="820077"/>
                  </a:lnTo>
                  <a:lnTo>
                    <a:pt x="206286" y="844207"/>
                  </a:lnTo>
                  <a:lnTo>
                    <a:pt x="248399" y="863638"/>
                  </a:lnTo>
                  <a:lnTo>
                    <a:pt x="293408" y="878039"/>
                  </a:lnTo>
                  <a:lnTo>
                    <a:pt x="340563" y="886688"/>
                  </a:lnTo>
                  <a:lnTo>
                    <a:pt x="389166" y="889927"/>
                  </a:lnTo>
                  <a:lnTo>
                    <a:pt x="667804" y="889927"/>
                  </a:lnTo>
                  <a:lnTo>
                    <a:pt x="689532" y="888479"/>
                  </a:lnTo>
                  <a:lnTo>
                    <a:pt x="389166" y="888479"/>
                  </a:lnTo>
                  <a:lnTo>
                    <a:pt x="340563" y="885609"/>
                  </a:lnTo>
                  <a:lnTo>
                    <a:pt x="293763" y="876604"/>
                  </a:lnTo>
                  <a:lnTo>
                    <a:pt x="249123" y="862558"/>
                  </a:lnTo>
                  <a:lnTo>
                    <a:pt x="206641" y="843127"/>
                  </a:lnTo>
                  <a:lnTo>
                    <a:pt x="167398" y="818997"/>
                  </a:lnTo>
                  <a:lnTo>
                    <a:pt x="131406" y="790562"/>
                  </a:lnTo>
                  <a:lnTo>
                    <a:pt x="99009" y="758164"/>
                  </a:lnTo>
                  <a:lnTo>
                    <a:pt x="70561" y="722160"/>
                  </a:lnTo>
                  <a:lnTo>
                    <a:pt x="46443" y="682917"/>
                  </a:lnTo>
                  <a:lnTo>
                    <a:pt x="27368" y="640803"/>
                  </a:lnTo>
                  <a:lnTo>
                    <a:pt x="12966" y="596163"/>
                  </a:lnTo>
                  <a:lnTo>
                    <a:pt x="3962" y="549008"/>
                  </a:lnTo>
                  <a:lnTo>
                    <a:pt x="1079" y="500405"/>
                  </a:lnTo>
                  <a:lnTo>
                    <a:pt x="1079" y="0"/>
                  </a:lnTo>
                  <a:close/>
                </a:path>
                <a:path w="1149350" h="890270">
                  <a:moveTo>
                    <a:pt x="1056957" y="215277"/>
                  </a:moveTo>
                  <a:lnTo>
                    <a:pt x="1055877" y="215277"/>
                  </a:lnTo>
                  <a:lnTo>
                    <a:pt x="1055877" y="500405"/>
                  </a:lnTo>
                  <a:lnTo>
                    <a:pt x="1052639" y="549008"/>
                  </a:lnTo>
                  <a:lnTo>
                    <a:pt x="1044003" y="596163"/>
                  </a:lnTo>
                  <a:lnTo>
                    <a:pt x="1029601" y="640803"/>
                  </a:lnTo>
                  <a:lnTo>
                    <a:pt x="1010526" y="682917"/>
                  </a:lnTo>
                  <a:lnTo>
                    <a:pt x="986408" y="722160"/>
                  </a:lnTo>
                  <a:lnTo>
                    <a:pt x="957960" y="758164"/>
                  </a:lnTo>
                  <a:lnTo>
                    <a:pt x="925563" y="790562"/>
                  </a:lnTo>
                  <a:lnTo>
                    <a:pt x="889558" y="818997"/>
                  </a:lnTo>
                  <a:lnTo>
                    <a:pt x="850328" y="843127"/>
                  </a:lnTo>
                  <a:lnTo>
                    <a:pt x="807846" y="862558"/>
                  </a:lnTo>
                  <a:lnTo>
                    <a:pt x="763206" y="876604"/>
                  </a:lnTo>
                  <a:lnTo>
                    <a:pt x="716406" y="885609"/>
                  </a:lnTo>
                  <a:lnTo>
                    <a:pt x="667804" y="888479"/>
                  </a:lnTo>
                  <a:lnTo>
                    <a:pt x="689532" y="888479"/>
                  </a:lnTo>
                  <a:lnTo>
                    <a:pt x="763562" y="878039"/>
                  </a:lnTo>
                  <a:lnTo>
                    <a:pt x="808558" y="863638"/>
                  </a:lnTo>
                  <a:lnTo>
                    <a:pt x="850684" y="844207"/>
                  </a:lnTo>
                  <a:lnTo>
                    <a:pt x="890282" y="820077"/>
                  </a:lnTo>
                  <a:lnTo>
                    <a:pt x="926287" y="791641"/>
                  </a:lnTo>
                  <a:lnTo>
                    <a:pt x="958684" y="758888"/>
                  </a:lnTo>
                  <a:lnTo>
                    <a:pt x="987488" y="722884"/>
                  </a:lnTo>
                  <a:lnTo>
                    <a:pt x="1011605" y="683641"/>
                  </a:lnTo>
                  <a:lnTo>
                    <a:pt x="1031036" y="641159"/>
                  </a:lnTo>
                  <a:lnTo>
                    <a:pt x="1045082" y="596163"/>
                  </a:lnTo>
                  <a:lnTo>
                    <a:pt x="1054087" y="549363"/>
                  </a:lnTo>
                  <a:lnTo>
                    <a:pt x="1056957" y="500405"/>
                  </a:lnTo>
                  <a:lnTo>
                    <a:pt x="1056957" y="215277"/>
                  </a:lnTo>
                  <a:close/>
                </a:path>
                <a:path w="1149350" h="890270">
                  <a:moveTo>
                    <a:pt x="1056601" y="0"/>
                  </a:moveTo>
                  <a:lnTo>
                    <a:pt x="963726" y="215277"/>
                  </a:lnTo>
                  <a:lnTo>
                    <a:pt x="1149121" y="215277"/>
                  </a:lnTo>
                  <a:lnTo>
                    <a:pt x="105660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272437" y="3471837"/>
              <a:ext cx="1149350" cy="890269"/>
            </a:xfrm>
            <a:custGeom>
              <a:avLst/>
              <a:gdLst/>
              <a:ahLst/>
              <a:cxnLst/>
              <a:rect l="l" t="t" r="r" b="b"/>
              <a:pathLst>
                <a:path w="1149350" h="890270">
                  <a:moveTo>
                    <a:pt x="0" y="0"/>
                  </a:moveTo>
                  <a:lnTo>
                    <a:pt x="0" y="500405"/>
                  </a:lnTo>
                  <a:lnTo>
                    <a:pt x="2882" y="549363"/>
                  </a:lnTo>
                  <a:lnTo>
                    <a:pt x="11887" y="596163"/>
                  </a:lnTo>
                  <a:lnTo>
                    <a:pt x="25920" y="641159"/>
                  </a:lnTo>
                  <a:lnTo>
                    <a:pt x="45364" y="683641"/>
                  </a:lnTo>
                  <a:lnTo>
                    <a:pt x="69481" y="722884"/>
                  </a:lnTo>
                  <a:lnTo>
                    <a:pt x="98285" y="758888"/>
                  </a:lnTo>
                  <a:lnTo>
                    <a:pt x="130682" y="791641"/>
                  </a:lnTo>
                  <a:lnTo>
                    <a:pt x="166687" y="820077"/>
                  </a:lnTo>
                  <a:lnTo>
                    <a:pt x="206286" y="844207"/>
                  </a:lnTo>
                  <a:lnTo>
                    <a:pt x="248399" y="863638"/>
                  </a:lnTo>
                  <a:lnTo>
                    <a:pt x="293408" y="878039"/>
                  </a:lnTo>
                  <a:lnTo>
                    <a:pt x="340563" y="886688"/>
                  </a:lnTo>
                  <a:lnTo>
                    <a:pt x="389166" y="889927"/>
                  </a:lnTo>
                  <a:lnTo>
                    <a:pt x="667804" y="889927"/>
                  </a:lnTo>
                  <a:lnTo>
                    <a:pt x="716406" y="886688"/>
                  </a:lnTo>
                  <a:lnTo>
                    <a:pt x="763562" y="878039"/>
                  </a:lnTo>
                  <a:lnTo>
                    <a:pt x="808558" y="863638"/>
                  </a:lnTo>
                  <a:lnTo>
                    <a:pt x="850684" y="844207"/>
                  </a:lnTo>
                  <a:lnTo>
                    <a:pt x="890282" y="820077"/>
                  </a:lnTo>
                  <a:lnTo>
                    <a:pt x="926287" y="791641"/>
                  </a:lnTo>
                  <a:lnTo>
                    <a:pt x="958684" y="758888"/>
                  </a:lnTo>
                  <a:lnTo>
                    <a:pt x="987488" y="722884"/>
                  </a:lnTo>
                  <a:lnTo>
                    <a:pt x="1011605" y="683641"/>
                  </a:lnTo>
                  <a:lnTo>
                    <a:pt x="1031036" y="641159"/>
                  </a:lnTo>
                  <a:lnTo>
                    <a:pt x="1045082" y="596163"/>
                  </a:lnTo>
                  <a:lnTo>
                    <a:pt x="1054087" y="549363"/>
                  </a:lnTo>
                  <a:lnTo>
                    <a:pt x="1056957" y="500405"/>
                  </a:lnTo>
                  <a:lnTo>
                    <a:pt x="1056957" y="215277"/>
                  </a:lnTo>
                  <a:lnTo>
                    <a:pt x="1149121" y="215277"/>
                  </a:lnTo>
                  <a:lnTo>
                    <a:pt x="1056601" y="0"/>
                  </a:lnTo>
                  <a:lnTo>
                    <a:pt x="963726" y="215277"/>
                  </a:lnTo>
                  <a:lnTo>
                    <a:pt x="1055877" y="215277"/>
                  </a:lnTo>
                  <a:lnTo>
                    <a:pt x="1055877" y="500405"/>
                  </a:lnTo>
                  <a:lnTo>
                    <a:pt x="1052639" y="549008"/>
                  </a:lnTo>
                  <a:lnTo>
                    <a:pt x="1044003" y="596163"/>
                  </a:lnTo>
                  <a:lnTo>
                    <a:pt x="1029601" y="640803"/>
                  </a:lnTo>
                  <a:lnTo>
                    <a:pt x="1010526" y="682917"/>
                  </a:lnTo>
                  <a:lnTo>
                    <a:pt x="986408" y="722160"/>
                  </a:lnTo>
                  <a:lnTo>
                    <a:pt x="957960" y="758164"/>
                  </a:lnTo>
                  <a:lnTo>
                    <a:pt x="925563" y="790562"/>
                  </a:lnTo>
                  <a:lnTo>
                    <a:pt x="889558" y="818997"/>
                  </a:lnTo>
                  <a:lnTo>
                    <a:pt x="850328" y="843127"/>
                  </a:lnTo>
                  <a:lnTo>
                    <a:pt x="807846" y="862558"/>
                  </a:lnTo>
                  <a:lnTo>
                    <a:pt x="763206" y="876604"/>
                  </a:lnTo>
                  <a:lnTo>
                    <a:pt x="716406" y="885609"/>
                  </a:lnTo>
                  <a:lnTo>
                    <a:pt x="667804" y="888479"/>
                  </a:lnTo>
                  <a:lnTo>
                    <a:pt x="389166" y="888479"/>
                  </a:lnTo>
                  <a:lnTo>
                    <a:pt x="340563" y="885609"/>
                  </a:lnTo>
                  <a:lnTo>
                    <a:pt x="293763" y="876604"/>
                  </a:lnTo>
                  <a:lnTo>
                    <a:pt x="249123" y="862558"/>
                  </a:lnTo>
                  <a:lnTo>
                    <a:pt x="206641" y="843127"/>
                  </a:lnTo>
                  <a:lnTo>
                    <a:pt x="167398" y="818997"/>
                  </a:lnTo>
                  <a:lnTo>
                    <a:pt x="131406" y="790562"/>
                  </a:lnTo>
                  <a:lnTo>
                    <a:pt x="99009" y="758164"/>
                  </a:lnTo>
                  <a:lnTo>
                    <a:pt x="70561" y="722160"/>
                  </a:lnTo>
                  <a:lnTo>
                    <a:pt x="46443" y="682917"/>
                  </a:lnTo>
                  <a:lnTo>
                    <a:pt x="27368" y="640803"/>
                  </a:lnTo>
                  <a:lnTo>
                    <a:pt x="12966" y="596163"/>
                  </a:lnTo>
                  <a:lnTo>
                    <a:pt x="3962" y="549008"/>
                  </a:lnTo>
                  <a:lnTo>
                    <a:pt x="1079" y="500405"/>
                  </a:lnTo>
                  <a:lnTo>
                    <a:pt x="1079" y="0"/>
                  </a:lnTo>
                  <a:lnTo>
                    <a:pt x="0" y="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649997" y="4822913"/>
              <a:ext cx="778510" cy="370205"/>
            </a:xfrm>
            <a:custGeom>
              <a:avLst/>
              <a:gdLst/>
              <a:ahLst/>
              <a:cxnLst/>
              <a:rect l="l" t="t" r="r" b="b"/>
              <a:pathLst>
                <a:path w="778509" h="370204">
                  <a:moveTo>
                    <a:pt x="533882" y="0"/>
                  </a:moveTo>
                  <a:lnTo>
                    <a:pt x="162001" y="0"/>
                  </a:lnTo>
                  <a:lnTo>
                    <a:pt x="118808" y="5765"/>
                  </a:lnTo>
                  <a:lnTo>
                    <a:pt x="79921" y="21970"/>
                  </a:lnTo>
                  <a:lnTo>
                    <a:pt x="47167" y="47167"/>
                  </a:lnTo>
                  <a:lnTo>
                    <a:pt x="21958" y="79921"/>
                  </a:lnTo>
                  <a:lnTo>
                    <a:pt x="5765" y="118808"/>
                  </a:lnTo>
                  <a:lnTo>
                    <a:pt x="0" y="162001"/>
                  </a:lnTo>
                  <a:lnTo>
                    <a:pt x="0" y="370090"/>
                  </a:lnTo>
                  <a:lnTo>
                    <a:pt x="20167" y="370090"/>
                  </a:lnTo>
                  <a:lnTo>
                    <a:pt x="20167" y="162001"/>
                  </a:lnTo>
                  <a:lnTo>
                    <a:pt x="27368" y="117005"/>
                  </a:lnTo>
                  <a:lnTo>
                    <a:pt x="47523" y="78130"/>
                  </a:lnTo>
                  <a:lnTo>
                    <a:pt x="78117" y="47523"/>
                  </a:lnTo>
                  <a:lnTo>
                    <a:pt x="117005" y="27368"/>
                  </a:lnTo>
                  <a:lnTo>
                    <a:pt x="162001" y="20167"/>
                  </a:lnTo>
                  <a:lnTo>
                    <a:pt x="611320" y="20167"/>
                  </a:lnTo>
                  <a:lnTo>
                    <a:pt x="577088" y="5765"/>
                  </a:lnTo>
                  <a:lnTo>
                    <a:pt x="533882" y="0"/>
                  </a:lnTo>
                  <a:close/>
                </a:path>
                <a:path w="778509" h="370204">
                  <a:moveTo>
                    <a:pt x="778319" y="265683"/>
                  </a:moveTo>
                  <a:lnTo>
                    <a:pt x="593280" y="265683"/>
                  </a:lnTo>
                  <a:lnTo>
                    <a:pt x="685800" y="370090"/>
                  </a:lnTo>
                  <a:lnTo>
                    <a:pt x="778319" y="265683"/>
                  </a:lnTo>
                  <a:close/>
                </a:path>
                <a:path w="778509" h="370204">
                  <a:moveTo>
                    <a:pt x="611320" y="20167"/>
                  </a:moveTo>
                  <a:lnTo>
                    <a:pt x="533882" y="20167"/>
                  </a:lnTo>
                  <a:lnTo>
                    <a:pt x="578878" y="27368"/>
                  </a:lnTo>
                  <a:lnTo>
                    <a:pt x="617766" y="47523"/>
                  </a:lnTo>
                  <a:lnTo>
                    <a:pt x="648360" y="78130"/>
                  </a:lnTo>
                  <a:lnTo>
                    <a:pt x="668527" y="117005"/>
                  </a:lnTo>
                  <a:lnTo>
                    <a:pt x="675728" y="162001"/>
                  </a:lnTo>
                  <a:lnTo>
                    <a:pt x="675728" y="265683"/>
                  </a:lnTo>
                  <a:lnTo>
                    <a:pt x="696239" y="265683"/>
                  </a:lnTo>
                  <a:lnTo>
                    <a:pt x="696239" y="162001"/>
                  </a:lnTo>
                  <a:lnTo>
                    <a:pt x="690118" y="118808"/>
                  </a:lnTo>
                  <a:lnTo>
                    <a:pt x="673925" y="79921"/>
                  </a:lnTo>
                  <a:lnTo>
                    <a:pt x="648728" y="47167"/>
                  </a:lnTo>
                  <a:lnTo>
                    <a:pt x="615607" y="21970"/>
                  </a:lnTo>
                  <a:lnTo>
                    <a:pt x="611320" y="2016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649997" y="4822913"/>
              <a:ext cx="778510" cy="370205"/>
            </a:xfrm>
            <a:custGeom>
              <a:avLst/>
              <a:gdLst/>
              <a:ahLst/>
              <a:cxnLst/>
              <a:rect l="l" t="t" r="r" b="b"/>
              <a:pathLst>
                <a:path w="778509" h="370204">
                  <a:moveTo>
                    <a:pt x="0" y="370090"/>
                  </a:moveTo>
                  <a:lnTo>
                    <a:pt x="0" y="162001"/>
                  </a:lnTo>
                  <a:lnTo>
                    <a:pt x="5765" y="118808"/>
                  </a:lnTo>
                  <a:lnTo>
                    <a:pt x="21958" y="79921"/>
                  </a:lnTo>
                  <a:lnTo>
                    <a:pt x="47167" y="47167"/>
                  </a:lnTo>
                  <a:lnTo>
                    <a:pt x="79921" y="21970"/>
                  </a:lnTo>
                  <a:lnTo>
                    <a:pt x="118808" y="5765"/>
                  </a:lnTo>
                  <a:lnTo>
                    <a:pt x="162001" y="0"/>
                  </a:lnTo>
                  <a:lnTo>
                    <a:pt x="533882" y="0"/>
                  </a:lnTo>
                  <a:lnTo>
                    <a:pt x="577088" y="5765"/>
                  </a:lnTo>
                  <a:lnTo>
                    <a:pt x="615607" y="21970"/>
                  </a:lnTo>
                  <a:lnTo>
                    <a:pt x="648728" y="47167"/>
                  </a:lnTo>
                  <a:lnTo>
                    <a:pt x="673925" y="79921"/>
                  </a:lnTo>
                  <a:lnTo>
                    <a:pt x="690118" y="118808"/>
                  </a:lnTo>
                  <a:lnTo>
                    <a:pt x="696239" y="162001"/>
                  </a:lnTo>
                  <a:lnTo>
                    <a:pt x="696239" y="265683"/>
                  </a:lnTo>
                  <a:lnTo>
                    <a:pt x="778319" y="265683"/>
                  </a:lnTo>
                  <a:lnTo>
                    <a:pt x="685800" y="370090"/>
                  </a:lnTo>
                  <a:lnTo>
                    <a:pt x="593280" y="265683"/>
                  </a:lnTo>
                  <a:lnTo>
                    <a:pt x="675728" y="265683"/>
                  </a:lnTo>
                  <a:lnTo>
                    <a:pt x="675728" y="162001"/>
                  </a:lnTo>
                  <a:lnTo>
                    <a:pt x="668527" y="117005"/>
                  </a:lnTo>
                  <a:lnTo>
                    <a:pt x="648360" y="78130"/>
                  </a:lnTo>
                  <a:lnTo>
                    <a:pt x="617766" y="47523"/>
                  </a:lnTo>
                  <a:lnTo>
                    <a:pt x="578878" y="27368"/>
                  </a:lnTo>
                  <a:lnTo>
                    <a:pt x="533882" y="20167"/>
                  </a:lnTo>
                  <a:lnTo>
                    <a:pt x="162001" y="20167"/>
                  </a:lnTo>
                  <a:lnTo>
                    <a:pt x="117005" y="27368"/>
                  </a:lnTo>
                  <a:lnTo>
                    <a:pt x="78117" y="47523"/>
                  </a:lnTo>
                  <a:lnTo>
                    <a:pt x="47523" y="78130"/>
                  </a:lnTo>
                  <a:lnTo>
                    <a:pt x="27368" y="117005"/>
                  </a:lnTo>
                  <a:lnTo>
                    <a:pt x="20167" y="162001"/>
                  </a:lnTo>
                  <a:lnTo>
                    <a:pt x="20167" y="370090"/>
                  </a:lnTo>
                  <a:lnTo>
                    <a:pt x="0" y="370090"/>
                  </a:lnTo>
                  <a:close/>
                </a:path>
              </a:pathLst>
            </a:custGeom>
            <a:ln w="12599">
              <a:solidFill>
                <a:srgbClr val="BA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12535</Words>
  <Application>WPS Presentation</Application>
  <PresentationFormat>Widescreen</PresentationFormat>
  <Paragraphs>453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7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Microsoft YaHei</vt:lpstr>
      <vt:lpstr>Arial Unicode MS</vt:lpstr>
      <vt:lpstr>Calibri Light</vt:lpstr>
      <vt:lpstr>Symbol</vt:lpstr>
      <vt:lpstr>Wingdings</vt:lpstr>
      <vt:lpstr>Times New Roman</vt:lpstr>
      <vt:lpstr>Calibri</vt:lpstr>
      <vt:lpstr>Segoe UI Light</vt:lpstr>
      <vt:lpstr>Arial MT</vt:lpstr>
      <vt:lpstr>Tahoma</vt:lpstr>
      <vt:lpstr>Times New Roman</vt:lpstr>
      <vt:lpstr>Consolas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.Getting Response from API</vt:lpstr>
      <vt:lpstr>1 .Getting Response from HTML</vt:lpstr>
      <vt:lpstr>Data Wrangling</vt:lpstr>
      <vt:lpstr>EDA with Data Visualization</vt:lpstr>
      <vt:lpstr>EDA with SQL</vt:lpstr>
      <vt:lpstr>Map with Folium</vt:lpstr>
      <vt:lpstr>Dashboard with Plotly Dash</vt:lpstr>
      <vt:lpstr>Predictive Analytics</vt:lpstr>
      <vt:lpstr>PowerPoint 演示文稿</vt:lpstr>
      <vt:lpstr>Flight Number vs. Launch Site</vt:lpstr>
      <vt:lpstr>Payload vs. Launch Site</vt:lpstr>
      <vt:lpstr>Success Rate by Orbit</vt:lpstr>
      <vt:lpstr>Flight Number vs. Orbit</vt:lpstr>
      <vt:lpstr>Payload vs. Orbit</vt:lpstr>
      <vt:lpstr>Launch Success over Time</vt:lpstr>
      <vt:lpstr>Launch Site Information</vt:lpstr>
      <vt:lpstr>Payload Mass</vt:lpstr>
      <vt:lpstr>Landing &amp; Mission Info</vt:lpstr>
      <vt:lpstr>Boosters</vt:lpstr>
      <vt:lpstr>Failed Landings on Drone Ship</vt:lpstr>
      <vt:lpstr>Count of Successful Landings</vt:lpstr>
      <vt:lpstr>PowerPoint 演示文稿</vt:lpstr>
      <vt:lpstr>All launch sites global map markers</vt:lpstr>
      <vt:lpstr>Colour Labelled Markers</vt:lpstr>
      <vt:lpstr>Working out Launch Sites distance to landmarks to find trends with Haversine formula using CCAFS-SLC-40 as a reference</vt:lpstr>
      <vt:lpstr>Dashboard with Plotly Dash</vt:lpstr>
      <vt:lpstr>DASHBOARD – Pie chart showing the success percentage achieved by each launch site</vt:lpstr>
      <vt:lpstr>DASHBOARD – Pie chart for the launch site with highest launch success ratio</vt:lpstr>
      <vt:lpstr>DASHBOARD – Payload vs. Launch Outcome scatter plot for all sites, with different payload selected in the range slider</vt:lpstr>
      <vt:lpstr>PowerPoint 演示文稿</vt:lpstr>
      <vt:lpstr>Classification</vt:lpstr>
      <vt:lpstr>Confusion Matrices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Abriham Gizachew</cp:lastModifiedBy>
  <cp:revision>201</cp:revision>
  <dcterms:created xsi:type="dcterms:W3CDTF">2021-04-29T18:58:00Z</dcterms:created>
  <dcterms:modified xsi:type="dcterms:W3CDTF">2024-10-06T08:50:35Z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396D2982EC8F432FB1FF9C0EE89438ED_13</vt:lpwstr>
  </property>
  <property fmtid="{D5CDD505-2E9C-101B-9397-08002B2CF9AE}" pid="4" name="KSOProductBuildVer">
    <vt:lpwstr>1033-12.2.0.18586</vt:lpwstr>
  </property>
</Properties>
</file>